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51" r:id="rId3"/>
    <p:sldId id="346" r:id="rId4"/>
    <p:sldId id="359" r:id="rId5"/>
    <p:sldId id="348" r:id="rId6"/>
    <p:sldId id="357" r:id="rId7"/>
    <p:sldId id="355" r:id="rId8"/>
    <p:sldId id="356" r:id="rId9"/>
    <p:sldId id="347" r:id="rId10"/>
    <p:sldId id="360" r:id="rId11"/>
    <p:sldId id="361" r:id="rId12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762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524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2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049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881174" algn="l" defTabSz="7524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257409" algn="l" defTabSz="7524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633644" algn="l" defTabSz="7524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009878" algn="l" defTabSz="7524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  <p15:guide id="5" pos="372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9900"/>
    <a:srgbClr val="00CC00"/>
    <a:srgbClr val="CCFF99"/>
    <a:srgbClr val="CCFFCC"/>
    <a:srgbClr val="99FF66"/>
    <a:srgbClr val="00FF00"/>
    <a:srgbClr val="5175E7"/>
    <a:srgbClr val="FFFF99"/>
    <a:srgbClr val="89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9" autoAdjust="0"/>
    <p:restoredTop sz="94614" autoAdjust="0"/>
  </p:normalViewPr>
  <p:slideViewPr>
    <p:cSldViewPr>
      <p:cViewPr>
        <p:scale>
          <a:sx n="59" d="100"/>
          <a:sy n="59" d="100"/>
        </p:scale>
        <p:origin x="-451" y="29"/>
      </p:cViewPr>
      <p:guideLst>
        <p:guide orient="horz" pos="3022"/>
        <p:guide orient="horz" pos="2160"/>
        <p:guide pos="4032"/>
        <p:guide pos="3120"/>
        <p:guide pos="37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uk-UA" dirty="0" smtClean="0"/>
              <a:t>період</a:t>
            </a:r>
          </a:p>
          <a:p>
            <a:pPr>
              <a:defRPr sz="2000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 smtClean="0"/>
              <a:t>01.01.2014 </a:t>
            </a:r>
            <a:r>
              <a:rPr lang="en-US" dirty="0"/>
              <a:t>- 12.03.2014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01.01.2014 - 12.03.2014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80000">
                    <a:schemeClr val="bg2">
                      <a:lumMod val="7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Стягнуто з контрагентів до бюджету</c:v>
                </c:pt>
                <c:pt idx="1">
                  <c:v>Виявлено конвертаційних центрів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3904"/>
        <c:axId val="29573888"/>
      </c:barChart>
      <c:catAx>
        <c:axId val="2956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9573888"/>
        <c:crosses val="autoZero"/>
        <c:auto val="1"/>
        <c:lblAlgn val="ctr"/>
        <c:lblOffset val="100"/>
        <c:noMultiLvlLbl val="0"/>
      </c:catAx>
      <c:valAx>
        <c:axId val="2957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6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uk-UA" dirty="0" smtClean="0"/>
              <a:t>період</a:t>
            </a:r>
          </a:p>
          <a:p>
            <a:pPr>
              <a:defRPr sz="2000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 smtClean="0"/>
              <a:t>13.03.2014-</a:t>
            </a:r>
            <a:r>
              <a:rPr lang="uk-UA" dirty="0" smtClean="0"/>
              <a:t>12</a:t>
            </a:r>
            <a:r>
              <a:rPr lang="en-US" dirty="0" smtClean="0"/>
              <a:t>.0</a:t>
            </a:r>
            <a:r>
              <a:rPr lang="uk-UA" dirty="0" smtClean="0"/>
              <a:t>6</a:t>
            </a:r>
            <a:r>
              <a:rPr lang="en-US" dirty="0" smtClean="0"/>
              <a:t>.2014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13.03.2014-28.05.2014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Стягнуто з контрагентів до бюджету</c:v>
                </c:pt>
                <c:pt idx="1">
                  <c:v>Виявлено конвертаційних центрів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16768"/>
        <c:axId val="29626752"/>
      </c:barChart>
      <c:catAx>
        <c:axId val="2961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9626752"/>
        <c:crosses val="autoZero"/>
        <c:auto val="1"/>
        <c:lblAlgn val="ctr"/>
        <c:lblOffset val="100"/>
        <c:noMultiLvlLbl val="0"/>
      </c:catAx>
      <c:valAx>
        <c:axId val="2962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1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42131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852" y="2"/>
            <a:ext cx="4342131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4350"/>
            <a:ext cx="3444875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033" y="3271879"/>
            <a:ext cx="8016239" cy="309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42561"/>
            <a:ext cx="4342131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852" y="6542561"/>
            <a:ext cx="4342131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B455DE-B4D8-4AE2-8AD3-41B357BB6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92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7623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524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287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049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81174" algn="l" defTabSz="7524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57409" algn="l" defTabSz="7524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33644" algn="l" defTabSz="7524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09878" algn="l" defTabSz="7524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F89D-F108-49C8-9018-DD2871D9AF8E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2323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5938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4350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9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BCDDB-6CD4-4F1D-988F-64A1BE4C7E3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4350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1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4350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1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4350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9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3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4350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1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4350"/>
            <a:ext cx="3444875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455DE-B4D8-4AE2-8AD3-41B357BB6A1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63076" indent="0" algn="ctr">
              <a:buNone/>
              <a:defRPr/>
            </a:lvl2pPr>
            <a:lvl3pPr marL="926152" indent="0" algn="ctr">
              <a:buNone/>
              <a:defRPr/>
            </a:lvl3pPr>
            <a:lvl4pPr marL="1389227" indent="0" algn="ctr">
              <a:buNone/>
              <a:defRPr/>
            </a:lvl4pPr>
            <a:lvl5pPr marL="1852302" indent="0" algn="ctr">
              <a:buNone/>
              <a:defRPr/>
            </a:lvl5pPr>
            <a:lvl6pPr marL="2315378" indent="0" algn="ctr">
              <a:buNone/>
              <a:defRPr/>
            </a:lvl6pPr>
            <a:lvl7pPr marL="2778453" indent="0" algn="ctr">
              <a:buNone/>
              <a:defRPr/>
            </a:lvl7pPr>
            <a:lvl8pPr marL="3241529" indent="0" algn="ctr">
              <a:buNone/>
              <a:defRPr/>
            </a:lvl8pPr>
            <a:lvl9pPr marL="370460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AA44-2B1C-4C71-8724-5777637AD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7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5EE-CF87-407F-A86A-CA3277C29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2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26E5-B21B-4C0D-A8E6-6E46E6F07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1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CC21-9EA5-4D84-93D3-0BA32606E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1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6AA44-2B1C-4C71-8724-5777637AD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3669E-339E-4CC3-B8D6-EBCE2D8242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1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8210-B953-42DA-9D8A-3125E12267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3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3414D-7773-44D7-AC4D-18453C3313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7B3E8-F0D2-40C5-826C-B89D6062A5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52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E6A21-9C3E-49CD-B283-0AE77BAFAB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2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3663F-7667-45DB-BB1A-9D707BFCF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3669E-339E-4CC3-B8D6-EBCE2D82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9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F954C-06ED-47F1-BA07-B97C9FB004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5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8FAD3-ACAB-4606-B4D6-0E03274A7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1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5D5EE-CF87-407F-A86A-CA3277C29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7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A26E5-B21B-4C0D-A8E6-6E46E6F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3076" indent="0">
              <a:buNone/>
              <a:defRPr sz="1800"/>
            </a:lvl2pPr>
            <a:lvl3pPr marL="926152" indent="0">
              <a:buNone/>
              <a:defRPr sz="1500"/>
            </a:lvl3pPr>
            <a:lvl4pPr marL="1389227" indent="0">
              <a:buNone/>
              <a:defRPr sz="1500"/>
            </a:lvl4pPr>
            <a:lvl5pPr marL="1852302" indent="0">
              <a:buNone/>
              <a:defRPr sz="1500"/>
            </a:lvl5pPr>
            <a:lvl6pPr marL="2315378" indent="0">
              <a:buNone/>
              <a:defRPr sz="1500"/>
            </a:lvl6pPr>
            <a:lvl7pPr marL="2778453" indent="0">
              <a:buNone/>
              <a:defRPr sz="1500"/>
            </a:lvl7pPr>
            <a:lvl8pPr marL="3241529" indent="0">
              <a:buNone/>
              <a:defRPr sz="1500"/>
            </a:lvl8pPr>
            <a:lvl9pPr marL="370460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8210-B953-42DA-9D8A-3125E1226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8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414D-7773-44D7-AC4D-18453C331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9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76" indent="0">
              <a:buNone/>
              <a:defRPr sz="2000" b="1"/>
            </a:lvl2pPr>
            <a:lvl3pPr marL="926152" indent="0">
              <a:buNone/>
              <a:defRPr sz="1800" b="1"/>
            </a:lvl3pPr>
            <a:lvl4pPr marL="1389227" indent="0">
              <a:buNone/>
              <a:defRPr sz="1500" b="1"/>
            </a:lvl4pPr>
            <a:lvl5pPr marL="1852302" indent="0">
              <a:buNone/>
              <a:defRPr sz="1500" b="1"/>
            </a:lvl5pPr>
            <a:lvl6pPr marL="2315378" indent="0">
              <a:buNone/>
              <a:defRPr sz="1500" b="1"/>
            </a:lvl6pPr>
            <a:lvl7pPr marL="2778453" indent="0">
              <a:buNone/>
              <a:defRPr sz="1500" b="1"/>
            </a:lvl7pPr>
            <a:lvl8pPr marL="3241529" indent="0">
              <a:buNone/>
              <a:defRPr sz="1500" b="1"/>
            </a:lvl8pPr>
            <a:lvl9pPr marL="370460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76" indent="0">
              <a:buNone/>
              <a:defRPr sz="2000" b="1"/>
            </a:lvl2pPr>
            <a:lvl3pPr marL="926152" indent="0">
              <a:buNone/>
              <a:defRPr sz="1800" b="1"/>
            </a:lvl3pPr>
            <a:lvl4pPr marL="1389227" indent="0">
              <a:buNone/>
              <a:defRPr sz="1500" b="1"/>
            </a:lvl4pPr>
            <a:lvl5pPr marL="1852302" indent="0">
              <a:buNone/>
              <a:defRPr sz="1500" b="1"/>
            </a:lvl5pPr>
            <a:lvl6pPr marL="2315378" indent="0">
              <a:buNone/>
              <a:defRPr sz="1500" b="1"/>
            </a:lvl6pPr>
            <a:lvl7pPr marL="2778453" indent="0">
              <a:buNone/>
              <a:defRPr sz="1500" b="1"/>
            </a:lvl7pPr>
            <a:lvl8pPr marL="3241529" indent="0">
              <a:buNone/>
              <a:defRPr sz="1500" b="1"/>
            </a:lvl8pPr>
            <a:lvl9pPr marL="370460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B3E8-F0D2-40C5-826C-B89D6062A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6A21-9C3E-49CD-B283-0AE77BAFA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7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663F-7667-45DB-BB1A-9D707BFCF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0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2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63076" indent="0">
              <a:buNone/>
              <a:defRPr sz="1300"/>
            </a:lvl2pPr>
            <a:lvl3pPr marL="926152" indent="0">
              <a:buNone/>
              <a:defRPr sz="1000"/>
            </a:lvl3pPr>
            <a:lvl4pPr marL="1389227" indent="0">
              <a:buNone/>
              <a:defRPr sz="1000"/>
            </a:lvl4pPr>
            <a:lvl5pPr marL="1852302" indent="0">
              <a:buNone/>
              <a:defRPr sz="1000"/>
            </a:lvl5pPr>
            <a:lvl6pPr marL="2315378" indent="0">
              <a:buNone/>
              <a:defRPr sz="1000"/>
            </a:lvl6pPr>
            <a:lvl7pPr marL="2778453" indent="0">
              <a:buNone/>
              <a:defRPr sz="1000"/>
            </a:lvl7pPr>
            <a:lvl8pPr marL="3241529" indent="0">
              <a:buNone/>
              <a:defRPr sz="1000"/>
            </a:lvl8pPr>
            <a:lvl9pPr marL="37046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954C-06ED-47F1-BA07-B97C9FB00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1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3076" indent="0">
              <a:buNone/>
              <a:defRPr sz="2800"/>
            </a:lvl2pPr>
            <a:lvl3pPr marL="926152" indent="0">
              <a:buNone/>
              <a:defRPr sz="2400"/>
            </a:lvl3pPr>
            <a:lvl4pPr marL="1389227" indent="0">
              <a:buNone/>
              <a:defRPr sz="2000"/>
            </a:lvl4pPr>
            <a:lvl5pPr marL="1852302" indent="0">
              <a:buNone/>
              <a:defRPr sz="2000"/>
            </a:lvl5pPr>
            <a:lvl6pPr marL="2315378" indent="0">
              <a:buNone/>
              <a:defRPr sz="2000"/>
            </a:lvl6pPr>
            <a:lvl7pPr marL="2778453" indent="0">
              <a:buNone/>
              <a:defRPr sz="2000"/>
            </a:lvl7pPr>
            <a:lvl8pPr marL="3241529" indent="0">
              <a:buNone/>
              <a:defRPr sz="2000"/>
            </a:lvl8pPr>
            <a:lvl9pPr marL="370460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63076" indent="0">
              <a:buNone/>
              <a:defRPr sz="1300"/>
            </a:lvl2pPr>
            <a:lvl3pPr marL="926152" indent="0">
              <a:buNone/>
              <a:defRPr sz="1000"/>
            </a:lvl3pPr>
            <a:lvl4pPr marL="1389227" indent="0">
              <a:buNone/>
              <a:defRPr sz="1000"/>
            </a:lvl4pPr>
            <a:lvl5pPr marL="1852302" indent="0">
              <a:buNone/>
              <a:defRPr sz="1000"/>
            </a:lvl5pPr>
            <a:lvl6pPr marL="2315378" indent="0">
              <a:buNone/>
              <a:defRPr sz="1000"/>
            </a:lvl6pPr>
            <a:lvl7pPr marL="2778453" indent="0">
              <a:buNone/>
              <a:defRPr sz="1000"/>
            </a:lvl7pPr>
            <a:lvl8pPr marL="3241529" indent="0">
              <a:buNone/>
              <a:defRPr sz="1000"/>
            </a:lvl8pPr>
            <a:lvl9pPr marL="37046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FAD3-ACAB-4606-B4D6-0E03274A7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664" tIns="35832" rIns="71664" bIns="358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664" tIns="35832" rIns="71664" bIns="35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664" tIns="35832" rIns="71664" bIns="35832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664" tIns="35832" rIns="71664" bIns="35832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664" tIns="35832" rIns="71664" bIns="35832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372A8CEF-77C9-4727-8D0E-3D1111D64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630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261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892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523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7307" indent="-347307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52497" indent="-2894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57690" indent="-2315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20764" indent="-2315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83840" indent="-2315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46915" indent="-2315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009991" indent="-2315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73067" indent="-2315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36143" indent="-2315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76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152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227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302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378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453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529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605" algn="l" defTabSz="926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2A8CEF-77C9-4727-8D0E-3D1111D64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2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0" y="1489496"/>
            <a:ext cx="9143999" cy="536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Матеріали до брифінгу </a:t>
            </a:r>
          </a:p>
          <a:p>
            <a:pPr algn="ctr">
              <a:defRPr/>
            </a:pPr>
            <a:endParaRPr lang="uk-UA" sz="36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uk-UA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заступника </a:t>
            </a:r>
            <a:r>
              <a:rPr lang="uk-UA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Міністра доходів і зборів України </a:t>
            </a:r>
          </a:p>
          <a:p>
            <a:pPr algn="ctr">
              <a:defRPr/>
            </a:pPr>
            <a:endParaRPr lang="uk-UA" sz="28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uk-UA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Хоменка В.П. </a:t>
            </a:r>
            <a:endParaRPr lang="uk-UA" sz="28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uk-UA" sz="36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uk-UA" sz="36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uk-UA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13 червня 2014 року</a:t>
            </a:r>
          </a:p>
          <a:p>
            <a:pPr algn="ctr">
              <a:defRPr/>
            </a:pPr>
            <a:endParaRPr lang="uk-UA" sz="36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Picture 2" descr="Флаг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19" y="571922"/>
            <a:ext cx="1687512" cy="71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Флаг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8931" y="579860"/>
            <a:ext cx="1687513" cy="71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Герб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94" y="476672"/>
            <a:ext cx="658812" cy="91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user\Desktop\3ww3aa3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013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650437"/>
            <a:ext cx="3154841" cy="2122425"/>
          </a:xfrm>
          <a:prstGeom prst="roundRect">
            <a:avLst>
              <a:gd name="adj" fmla="val 4540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Виробник спирту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Державне підприємство “УКРСПИРТ”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метою контролю кількості випущених з необлікованого спирту пляшок горілки за допомогою</a:t>
            </a:r>
          </a:p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 «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С..і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замовлено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млн.шт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марок 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Казачок-АСА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0" y="6569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sz="1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ухилення від сплати податків  </a:t>
            </a:r>
            <a:r>
              <a:rPr lang="uk-UA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 “Укрспирт” </a:t>
            </a:r>
            <a:endParaRPr lang="uk-UA" sz="1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період листопад 2012  -  січень 2014 року, яка досліджується в рамках </a:t>
            </a:r>
            <a:r>
              <a:rPr lang="uk-UA" sz="1400" b="1" dirty="0" err="1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uk-UA" sz="1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провадження</a:t>
            </a:r>
            <a:endParaRPr lang="uk-UA" sz="14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6" descr="C:\Users\Сережа\Downloads\1365507157_age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5" y="650475"/>
            <a:ext cx="665922" cy="7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" descr="http://www.ukrainebusiness.com.ua/modules/news/images/topics/4e1b92d3-7298-b58a.jpg"/>
          <p:cNvSpPr>
            <a:spLocks noChangeAspect="1" noChangeArrowheads="1"/>
          </p:cNvSpPr>
          <p:nvPr/>
        </p:nvSpPr>
        <p:spPr bwMode="auto">
          <a:xfrm>
            <a:off x="495300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348149" y="857232"/>
            <a:ext cx="2571768" cy="1419640"/>
          </a:xfrm>
          <a:prstGeom prst="roundRect">
            <a:avLst>
              <a:gd name="adj" fmla="val 4540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 ”Т…П” </a:t>
            </a:r>
          </a:p>
          <a:p>
            <a:pPr algn="ctr">
              <a:lnSpc>
                <a:spcPct val="150000"/>
              </a:lnSpc>
            </a:pP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(м. Київ)</a:t>
            </a:r>
          </a:p>
          <a:p>
            <a:pPr algn="ctr">
              <a:lnSpc>
                <a:spcPct val="150000"/>
              </a:lnSpc>
            </a:pP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Основні засоби відсутні.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6368" y="4894733"/>
            <a:ext cx="8443174" cy="1029950"/>
          </a:xfrm>
          <a:prstGeom prst="roundRect">
            <a:avLst>
              <a:gd name="adj" fmla="val 454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050" b="1" dirty="0" smtClean="0">
              <a:solidFill>
                <a:prstClr val="black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774373" y="1406797"/>
            <a:ext cx="2472934" cy="428628"/>
          </a:xfrm>
          <a:prstGeom prst="rightArrow">
            <a:avLst>
              <a:gd name="adj1" fmla="val 50000"/>
              <a:gd name="adj2" fmla="val 55934"/>
            </a:avLst>
          </a:prstGeom>
          <a:solidFill>
            <a:srgbClr val="B9E4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1324279" y="3291322"/>
            <a:ext cx="1615678" cy="578753"/>
          </a:xfrm>
          <a:prstGeom prst="rightArrow">
            <a:avLst>
              <a:gd name="adj1" fmla="val 50000"/>
              <a:gd name="adj2" fmla="val 559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4503" y="4999368"/>
            <a:ext cx="1055084" cy="838457"/>
          </a:xfrm>
          <a:prstGeom prst="roundRect">
            <a:avLst>
              <a:gd name="adj" fmla="val 4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Завод “Л…т”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27797" y="5028633"/>
            <a:ext cx="1055084" cy="838457"/>
          </a:xfrm>
          <a:prstGeom prst="roundRect">
            <a:avLst>
              <a:gd name="adj" fmla="val 4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 “О…Г”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192223" y="5028633"/>
            <a:ext cx="1055084" cy="838457"/>
          </a:xfrm>
          <a:prstGeom prst="roundRect">
            <a:avLst>
              <a:gd name="adj" fmla="val 4540"/>
            </a:avLst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З…р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672615" y="5014221"/>
            <a:ext cx="2242054" cy="838457"/>
          </a:xfrm>
          <a:prstGeom prst="roundRect">
            <a:avLst>
              <a:gd name="adj" fmla="val 4540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“Л…и”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6368" y="4355287"/>
            <a:ext cx="8443174" cy="506197"/>
          </a:xfrm>
          <a:prstGeom prst="roundRect">
            <a:avLst>
              <a:gd name="adj" fmla="val 454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ЗАВОДИ - ВИРОБНИКИ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НЕОБЛІКОВАНОЇ</a:t>
            </a:r>
            <a:r>
              <a:rPr lang="uk-UA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ЛІКЕРО-ГОРІЛЧАНОЇ ПРОДУКЦІЇ, </a:t>
            </a:r>
            <a:r>
              <a:rPr lang="uk-UA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ОБКЛЕЮВАЛИ ВИРОБЛЕНУ ГОРІЛКУ ПІДРОБЛЕНИМИ МАРКАМИ АКЦИЗНОГО ПОДАТКУ ТА МАРКАМИ </a:t>
            </a:r>
            <a:r>
              <a:rPr lang="uk-UA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«КОЗАЧОК - АСА»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49163" y="5028633"/>
            <a:ext cx="2242054" cy="838457"/>
          </a:xfrm>
          <a:prstGeom prst="roundRect">
            <a:avLst>
              <a:gd name="adj" fmla="val 4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“ЛГЗ “Ч…а”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21495" y="2814425"/>
            <a:ext cx="46763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Фактично поза державним обліком передано спирту та 350 млн. шт. марок «Козачок - АСА» для виготовлення необлікованої горілки, обклеєної підробленими марками акцизного податку</a:t>
            </a:r>
            <a:endParaRPr lang="uk-UA" sz="1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0148" y="6093299"/>
            <a:ext cx="8783166" cy="660515"/>
          </a:xfrm>
          <a:prstGeom prst="roundRect">
            <a:avLst>
              <a:gd name="adj" fmla="val 454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Ймовірні втрати бюджету</a:t>
            </a:r>
            <a:r>
              <a:rPr lang="uk-UA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рахунок виготовлення та подальшої </a:t>
            </a:r>
            <a:r>
              <a:rPr lang="uk-UA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реалізації</a:t>
            </a:r>
          </a:p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склали понад 3,5 млрд. гривень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4393" y="1010811"/>
            <a:ext cx="2654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prstClr val="black"/>
                </a:solidFill>
                <a:latin typeface="Calibri"/>
              </a:rPr>
              <a:t>Документальне оформлення реалізації </a:t>
            </a:r>
            <a:r>
              <a:rPr lang="uk-UA" sz="1400" b="1" dirty="0" smtClean="0">
                <a:solidFill>
                  <a:prstClr val="black"/>
                </a:solidFill>
                <a:latin typeface="Calibri"/>
              </a:rPr>
              <a:t>КМПА</a:t>
            </a:r>
            <a:endParaRPr lang="uk-UA" sz="12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4,6 </a:t>
            </a:r>
            <a:r>
              <a:rPr lang="uk-UA" sz="1600" b="1" dirty="0">
                <a:solidFill>
                  <a:srgbClr val="FF0000"/>
                </a:solidFill>
              </a:rPr>
              <a:t>млн. </a:t>
            </a:r>
            <a:r>
              <a:rPr lang="uk-UA" sz="1600" b="1" dirty="0" smtClean="0">
                <a:solidFill>
                  <a:srgbClr val="FF0000"/>
                </a:solidFill>
              </a:rPr>
              <a:t>літрів</a:t>
            </a: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на </a:t>
            </a:r>
            <a:r>
              <a:rPr lang="uk-UA" sz="1200" b="1" dirty="0">
                <a:solidFill>
                  <a:prstClr val="black"/>
                </a:solidFill>
              </a:rPr>
              <a:t>загальну </a:t>
            </a:r>
            <a:r>
              <a:rPr lang="uk-UA" sz="1200" b="1" dirty="0" smtClean="0">
                <a:solidFill>
                  <a:prstClr val="black"/>
                </a:solidFill>
              </a:rPr>
              <a:t>суму</a:t>
            </a: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Понад </a:t>
            </a:r>
            <a:r>
              <a:rPr lang="uk-UA" sz="1200" b="1" dirty="0" smtClean="0">
                <a:solidFill>
                  <a:srgbClr val="FF0000"/>
                </a:solidFill>
              </a:rPr>
              <a:t>300 </a:t>
            </a:r>
            <a:r>
              <a:rPr lang="uk-UA" sz="1200" b="1" dirty="0">
                <a:solidFill>
                  <a:srgbClr val="FF0000"/>
                </a:solidFill>
              </a:rPr>
              <a:t>млн. </a:t>
            </a:r>
            <a:r>
              <a:rPr lang="uk-UA" sz="1200" b="1" dirty="0" smtClean="0">
                <a:solidFill>
                  <a:srgbClr val="FF0000"/>
                </a:solidFill>
              </a:rPr>
              <a:t>грн. </a:t>
            </a:r>
            <a:r>
              <a:rPr lang="uk-UA" sz="1200" b="1" dirty="0" smtClean="0">
                <a:solidFill>
                  <a:prstClr val="black"/>
                </a:solidFill>
              </a:rPr>
              <a:t>в т.ч.</a:t>
            </a: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ПДВ </a:t>
            </a:r>
            <a:r>
              <a:rPr lang="uk-UA" sz="1200" b="1" dirty="0" smtClean="0">
                <a:solidFill>
                  <a:srgbClr val="FF0000"/>
                </a:solidFill>
              </a:rPr>
              <a:t>50 </a:t>
            </a:r>
            <a:r>
              <a:rPr lang="uk-UA" sz="1200" b="1" dirty="0">
                <a:solidFill>
                  <a:srgbClr val="FF0000"/>
                </a:solidFill>
              </a:rPr>
              <a:t>млн. грн</a:t>
            </a:r>
            <a:r>
              <a:rPr lang="uk-UA" sz="1200" b="1" dirty="0" smtClean="0">
                <a:solidFill>
                  <a:srgbClr val="FF0000"/>
                </a:solidFill>
              </a:rPr>
              <a:t>.</a:t>
            </a:r>
            <a:endParaRPr lang="uk-UA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60" y="2924944"/>
            <a:ext cx="1458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</a:t>
            </a:r>
            <a:r>
              <a:rPr lang="uk-U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шт.</a:t>
            </a:r>
          </a:p>
          <a:p>
            <a:pPr algn="ctr"/>
            <a:r>
              <a:rPr lang="uk-UA" sz="1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марок «Козачок-АСА» вилучено під час обшуків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174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888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0552" y="908720"/>
            <a:ext cx="5861608" cy="13093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  <a:latin typeface="+mj-lt"/>
              </a:rPr>
              <a:t>Діяльність податкових ям та конвертаційних центрів, які формують податковий кредит для несплати ПДВ та розкрадання бюджетних коштів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44" y="184666"/>
            <a:ext cx="915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Втрати бюджету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242" y="3880979"/>
            <a:ext cx="5855918" cy="9881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  <a:latin typeface="+mj-lt"/>
              </a:rPr>
              <a:t>Втрати бюджету від незаконного обігу підакцизних товарів 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242" y="5301208"/>
            <a:ext cx="5867514" cy="1230331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uk-UA" sz="2000" b="1" dirty="0" smtClean="0">
                <a:latin typeface="+mj-lt"/>
              </a:rPr>
              <a:t>Загалом щомісячні втрати </a:t>
            </a:r>
          </a:p>
          <a:p>
            <a:pPr>
              <a:lnSpc>
                <a:spcPct val="120000"/>
              </a:lnSpc>
            </a:pPr>
            <a:r>
              <a:rPr lang="uk-UA" sz="2000" b="1" dirty="0" smtClean="0">
                <a:latin typeface="+mj-lt"/>
              </a:rPr>
              <a:t>бюджету оцінюються в </a:t>
            </a:r>
            <a:endParaRPr lang="uk-UA" sz="2400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362375"/>
            <a:ext cx="27431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uk-UA" sz="4000" b="1" dirty="0" smtClean="0">
                <a:solidFill>
                  <a:srgbClr val="FF0000"/>
                </a:solidFill>
                <a:latin typeface="+mj-lt"/>
              </a:rPr>
              <a:t>5,7</a:t>
            </a:r>
            <a:r>
              <a:rPr lang="uk-UA" sz="3600" b="1" dirty="0" smtClean="0">
                <a:latin typeface="+mj-lt"/>
              </a:rPr>
              <a:t> </a:t>
            </a:r>
            <a:endParaRPr lang="uk-UA" sz="2800" b="1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uk-UA" sz="2000" b="1" dirty="0" smtClean="0">
                <a:latin typeface="+mj-lt"/>
              </a:rPr>
              <a:t>млрд. гривень</a:t>
            </a:r>
            <a:endParaRPr lang="uk-UA" sz="2800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242" y="2361006"/>
            <a:ext cx="5867514" cy="13560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smtClean="0">
                <a:latin typeface="+mj-lt"/>
              </a:rPr>
              <a:t>Втрати бюджету від заниження митної вартості товарів («сірого» імпорту) та товарної контрабанди (порушення митних правил)</a:t>
            </a:r>
            <a:endParaRPr lang="uk-UA" dirty="0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908720"/>
            <a:ext cx="2623878" cy="13093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2,2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млрд. грн. 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ПДВ та </a:t>
            </a: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2,1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млрд. грн. 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податку на прибуток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2361006"/>
            <a:ext cx="2623878" cy="13560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1,2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млрд. грн. 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податку на додану вартість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2200" y="3880980"/>
            <a:ext cx="2623878" cy="9881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200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млн. грн. 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акцизного податку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2" y="174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15113" y="5033111"/>
            <a:ext cx="1800200" cy="161373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9" descr="C:\Users\user\Desktop\3ww3aa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89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3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43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3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86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0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96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36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84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1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91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3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894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3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316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816"/>
                            </p:stCondLst>
                            <p:childTnLst>
                              <p:par>
                                <p:cTn id="71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816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14" grpId="0"/>
      <p:bldP spid="14" grpId="1"/>
      <p:bldP spid="9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7020"/>
            <a:ext cx="8712968" cy="525658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100" y="260648"/>
            <a:ext cx="8136904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n-cs"/>
              </a:rPr>
              <a:t>Протидія  незаконній конвертації грошових коштів</a:t>
            </a:r>
            <a:endParaRPr lang="uk-UA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93249842"/>
              </p:ext>
            </p:extLst>
          </p:nvPr>
        </p:nvGraphicFramePr>
        <p:xfrm>
          <a:off x="4932040" y="1844824"/>
          <a:ext cx="3528392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27282469"/>
              </p:ext>
            </p:extLst>
          </p:nvPr>
        </p:nvGraphicFramePr>
        <p:xfrm>
          <a:off x="899592" y="1267020"/>
          <a:ext cx="3456384" cy="461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7704" y="5877273"/>
            <a:ext cx="576064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З початку року виявлено 22 конвертаційних центри, з їх контрагентів стягнуто 217 млн. гривень</a:t>
            </a:r>
            <a:endParaRPr lang="uk-UA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203848" y="3068960"/>
            <a:ext cx="2070230" cy="1215136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6"/>
          <p:cNvSpPr txBox="1"/>
          <p:nvPr/>
        </p:nvSpPr>
        <p:spPr>
          <a:xfrm>
            <a:off x="2102559" y="1988840"/>
            <a:ext cx="10801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600" b="1" i="0" u="none" strike="noStrike" kern="120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грн.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6135719" y="2899683"/>
            <a:ext cx="10801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600" b="1" i="0" u="none" strike="noStrike" kern="120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грн.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"/>
          <a:stretch/>
        </p:blipFill>
        <p:spPr>
          <a:xfrm>
            <a:off x="5580112" y="905156"/>
            <a:ext cx="1633800" cy="1083684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softEdge rad="1397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13" y="1120336"/>
            <a:ext cx="1626906" cy="1084604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softEdge rad="1397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3" y="732766"/>
            <a:ext cx="1667108" cy="1112058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19" name="TextBox 18"/>
          <p:cNvSpPr txBox="1"/>
          <p:nvPr/>
        </p:nvSpPr>
        <p:spPr>
          <a:xfrm>
            <a:off x="2252" y="174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</a:p>
        </p:txBody>
      </p:sp>
      <p:pic>
        <p:nvPicPr>
          <p:cNvPr id="20" name="Picture 9" descr="C:\Users\user\Desktop\3ww3aa3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61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385" y="3405038"/>
            <a:ext cx="5544616" cy="212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0000"/>
              </a:lnSpc>
              <a:spcAft>
                <a:spcPts val="600"/>
              </a:spcAft>
            </a:pPr>
            <a:r>
              <a:rPr lang="uk-UA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ході реалізації оперативних матеріалів проведено 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обшуки </a:t>
            </a:r>
            <a:r>
              <a:rPr lang="uk-UA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вилучено: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0000"/>
              </a:lnSpc>
              <a:spcAft>
                <a:spcPts val="600"/>
              </a:spcAft>
            </a:pP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0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	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печаток фіктивних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підприємств;</a:t>
            </a:r>
          </a:p>
          <a:p>
            <a:pPr marL="457200" algn="just">
              <a:lnSpc>
                <a:spcPct val="110000"/>
              </a:lnSpc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грн.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заблоковано 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банківських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рахунках фіктивних підприємств.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" b="8000"/>
          <a:stretch/>
        </p:blipFill>
        <p:spPr bwMode="auto">
          <a:xfrm>
            <a:off x="5906921" y="3905729"/>
            <a:ext cx="22322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585"/>
          <a:stretch/>
        </p:blipFill>
        <p:spPr bwMode="auto">
          <a:xfrm>
            <a:off x="6312295" y="2432602"/>
            <a:ext cx="223224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320" y="352797"/>
            <a:ext cx="88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«конвертаційного» центру у Дніпропетровській області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50701"/>
            <a:ext cx="584475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pc="5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21.05.2014 </a:t>
            </a:r>
            <a:r>
              <a:rPr lang="uk-UA" spc="5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 припинено діяльність міжрегіонального «конвертаційного центру</a:t>
            </a:r>
            <a:r>
              <a:rPr lang="uk-UA" spc="5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функціонування міжрегіонального «конвертаційного центру» причетна група осіб,  у кількості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чоловік.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 проконвертованих коштів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склав понад              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330 </a:t>
            </a:r>
            <a:r>
              <a:rPr lang="uk-UA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млн. гривень. </a:t>
            </a:r>
            <a:endParaRPr lang="uk-UA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7" y="165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r="6060"/>
          <a:stretch/>
        </p:blipFill>
        <p:spPr bwMode="auto">
          <a:xfrm>
            <a:off x="6720754" y="1009388"/>
            <a:ext cx="225705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user\Desktop\3ww3aa3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08520" y="5430228"/>
            <a:ext cx="8496943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0000"/>
              </a:lnSpc>
              <a:spcAft>
                <a:spcPts val="600"/>
              </a:spcAft>
            </a:pPr>
            <a:r>
              <a:rPr lang="uk-UA" spc="5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За </a:t>
            </a:r>
            <a:r>
              <a:rPr lang="uk-UA" spc="5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фактом вчинення злочину до ЄРДР </a:t>
            </a:r>
            <a:r>
              <a:rPr lang="uk-UA" spc="50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внесено</a:t>
            </a:r>
            <a:r>
              <a:rPr lang="uk-UA" spc="5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відомості </a:t>
            </a:r>
            <a:r>
              <a:rPr lang="uk-UA" spc="5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вчинення злочину передбаченого </a:t>
            </a:r>
            <a:r>
              <a:rPr lang="uk-UA" b="1" spc="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ч.3 ст.212</a:t>
            </a:r>
            <a:r>
              <a:rPr lang="uk-UA" spc="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b="1" spc="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ч.2 </a:t>
            </a:r>
            <a:r>
              <a:rPr lang="uk-UA" b="1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ст.205 </a:t>
            </a:r>
            <a:r>
              <a:rPr lang="uk-UA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b="1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spc="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ч.3 ст.209 </a:t>
            </a:r>
            <a:r>
              <a:rPr lang="uk-UA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КК </a:t>
            </a:r>
            <a:r>
              <a:rPr lang="uk-UA" b="1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Слідство</a:t>
            </a:r>
            <a:r>
              <a:rPr lang="uk-UA" sz="1050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1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триває.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77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237" y="3437164"/>
            <a:ext cx="58882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600"/>
              </a:spcAft>
            </a:pP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 від неконкурентних поставок надприбутки виводилися через </a:t>
            </a:r>
            <a:r>
              <a:rPr lang="uk-UA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конвертаційні 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центри в готівку.</a:t>
            </a:r>
          </a:p>
          <a:p>
            <a:pPr indent="449580" algn="just">
              <a:spcAft>
                <a:spcPts val="600"/>
              </a:spcAft>
            </a:pP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свої послуги організатор отримував «</a:t>
            </a:r>
            <a:r>
              <a:rPr lang="uk-UA" spc="1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відкати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до </a:t>
            </a:r>
            <a:r>
              <a:rPr lang="uk-UA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відсотків від суми виграного тендеру.</a:t>
            </a:r>
          </a:p>
          <a:p>
            <a:pPr indent="449580" algn="just">
              <a:spcAft>
                <a:spcPts val="600"/>
              </a:spcAft>
            </a:pP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ході реалізації оперативних матеріалів проведено </a:t>
            </a:r>
            <a:r>
              <a:rPr lang="uk-UA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uk-UA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обшуків, допитано </a:t>
            </a:r>
            <a:r>
              <a:rPr lang="uk-UA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осіб, заблоковано на рахунках </a:t>
            </a:r>
            <a:r>
              <a:rPr lang="uk-UA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1,7</a:t>
            </a:r>
            <a:r>
              <a:rPr lang="uk-UA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грн. тіньових коштів.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320" y="44624"/>
            <a:ext cx="88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схеми розкрадання державних коштів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570" y="420954"/>
            <a:ext cx="605362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pc="5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11.06.2014 </a:t>
            </a:r>
            <a:r>
              <a:rPr lang="uk-UA" spc="5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 </a:t>
            </a:r>
            <a:r>
              <a:rPr lang="uk-UA" spc="5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ліквідована схема розкрадання державних коштів.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Розробником та організатором зазначеної схеми є заступник міського голови – директор департаменту комунального господарства та капітального будівництва одного з найбільших міст України.</a:t>
            </a:r>
          </a:p>
          <a:p>
            <a:pPr indent="449580" algn="just">
              <a:spcBef>
                <a:spcPts val="0"/>
              </a:spcBef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Зловживаючи своїм службовим становищем зазначена особа забезпечила перемогу у тендерах на майже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млрд. грн.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(близько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відсотків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 усього бюджету області) власним або підконтрольним фірмам.</a:t>
            </a:r>
          </a:p>
        </p:txBody>
      </p:sp>
      <p:pic>
        <p:nvPicPr>
          <p:cNvPr id="9" name="Picture 9" descr="C:\Users\user\Desktop\3ww3aa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2232" y="5555782"/>
            <a:ext cx="8348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600"/>
              </a:spcAft>
            </a:pP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фактом розкрадання бюджетних коштів до ЄРДР внесено відомості про вчинення злочину передбаченого ч.5 ст.191 КК </a:t>
            </a:r>
            <a:r>
              <a:rPr lang="uk-UA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України.</a:t>
            </a:r>
          </a:p>
          <a:p>
            <a:pPr indent="449580" algn="just">
              <a:spcAft>
                <a:spcPts val="600"/>
              </a:spcAft>
            </a:pPr>
            <a:r>
              <a:rPr lang="uk-UA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Організатора</a:t>
            </a:r>
            <a:r>
              <a:rPr lang="uk-UA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його помічника </a:t>
            </a:r>
            <a:r>
              <a:rPr lang="uk-UA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затримано</a:t>
            </a:r>
            <a:r>
              <a:rPr lang="uk-UA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ст. 208 КПК України та доставлено до ізолятору тимчасового утримання.</a:t>
            </a:r>
            <a:endParaRPr lang="uk-UA" b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42" y="404664"/>
            <a:ext cx="1949309" cy="1321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36" y="1340768"/>
            <a:ext cx="1851871" cy="1300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5" y="2204864"/>
            <a:ext cx="2080675" cy="13869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6119018" y="3212976"/>
            <a:ext cx="1851871" cy="12690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79558"/>
            <a:ext cx="2016570" cy="15689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52" y="174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110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ьная выноска 34"/>
          <p:cNvSpPr/>
          <p:nvPr/>
        </p:nvSpPr>
        <p:spPr>
          <a:xfrm>
            <a:off x="4656066" y="4600597"/>
            <a:ext cx="1700218" cy="455479"/>
          </a:xfrm>
          <a:prstGeom prst="wedgeEllipseCallout">
            <a:avLst>
              <a:gd name="adj1" fmla="val -20795"/>
              <a:gd name="adj2" fmla="val -2440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Упередження схеми формування штучного податкового кредиту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податку на додану вартість  у травні 2014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AutoShape 10" descr="Интернет магазин Rozetka.ua - Новый год!"/>
          <p:cNvSpPr>
            <a:spLocks noChangeAspect="1" noChangeArrowheads="1"/>
          </p:cNvSpPr>
          <p:nvPr/>
        </p:nvSpPr>
        <p:spPr bwMode="auto">
          <a:xfrm>
            <a:off x="637881" y="1428454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32579" y="1017538"/>
            <a:ext cx="3231196" cy="1708242"/>
          </a:xfrm>
          <a:prstGeom prst="rect">
            <a:avLst/>
          </a:prstGeom>
          <a:solidFill>
            <a:srgbClr val="FFCC66">
              <a:alpha val="6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ТОВ “А…д"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ДПI у Печерському районі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м. Києва  </a:t>
            </a:r>
          </a:p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Рахунки відкрито в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ПАТ “КРЕДОБАНК"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1020924"/>
            <a:ext cx="2321159" cy="3331375"/>
          </a:xfrm>
          <a:prstGeom prst="rect">
            <a:avLst/>
          </a:prstGeom>
          <a:solidFill>
            <a:srgbClr val="E4BACA">
              <a:alpha val="9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ТОВ “А…а"</a:t>
            </a:r>
          </a:p>
          <a:p>
            <a:pPr algn="ctr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ДПI у Дніпровському районі м. Києва</a:t>
            </a:r>
          </a:p>
          <a:p>
            <a:pPr algn="ctr"/>
            <a:endParaRPr lang="uk-UA" sz="1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 свідоцтва платника ПДВ припинена в травні 2014 року</a:t>
            </a:r>
            <a:endParaRPr lang="uk-UA" sz="1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3658856" y="1737482"/>
            <a:ext cx="859610" cy="2923464"/>
          </a:xfrm>
          <a:prstGeom prst="downArrow">
            <a:avLst>
              <a:gd name="adj1" fmla="val 50000"/>
              <a:gd name="adj2" fmla="val 3540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3636634" y="31984"/>
            <a:ext cx="859610" cy="2989406"/>
          </a:xfrm>
          <a:prstGeom prst="downArrow">
            <a:avLst>
              <a:gd name="adj1" fmla="val 50000"/>
              <a:gd name="adj2" fmla="val 3540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68" y="2888802"/>
            <a:ext cx="3231195" cy="1500198"/>
          </a:xfrm>
          <a:prstGeom prst="rect">
            <a:avLst/>
          </a:prstGeom>
          <a:solidFill>
            <a:srgbClr val="FFCC66">
              <a:alpha val="6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ТОВ “Ф…р“</a:t>
            </a:r>
          </a:p>
          <a:p>
            <a:pPr algn="ctr"/>
            <a:endParaRPr lang="uk-UA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ДПI у Печерському районі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м. Києва  </a:t>
            </a:r>
          </a:p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Рахунки відкрито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ПУАТ "Ф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ДОБАНК"</a:t>
            </a:r>
            <a:endParaRPr lang="uk-UA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1" y="714356"/>
            <a:ext cx="2214578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tx1"/>
                </a:solidFill>
              </a:rPr>
              <a:t>Податкова яма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68" y="705719"/>
            <a:ext cx="3220207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tx1"/>
                </a:solidFill>
              </a:rPr>
              <a:t>Контрагенти 1 ланцюга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59660" y="3143248"/>
            <a:ext cx="1604575" cy="2286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882217" y="966743"/>
            <a:ext cx="2404163" cy="2748008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857488" y="808686"/>
            <a:ext cx="2214594" cy="2834628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ая прямоугольная выноска 22"/>
          <p:cNvSpPr/>
          <p:nvPr/>
        </p:nvSpPr>
        <p:spPr>
          <a:xfrm>
            <a:off x="71374" y="4586302"/>
            <a:ext cx="8965122" cy="1949266"/>
          </a:xfrm>
          <a:prstGeom prst="wedgeRoundRectCallout">
            <a:avLst>
              <a:gd name="adj1" fmla="val -17043"/>
              <a:gd name="adj2" fmla="val -49731"/>
              <a:gd name="adj3" fmla="val 1666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травні 2014 року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упереджено незаконне формування штучного податкового кредиту з податку на додану вартість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загальну суму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916,6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гривень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травні 2014 року зареєстровані кримінальні провадження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ч.1 ст. 205 КК України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(фіктивне підприємництво) та 22.05.14 за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ч.1 ст. 358 КК України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(підроблення документів).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63416" y="1219693"/>
            <a:ext cx="190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 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грн.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3758" y="2884817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216,6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грн.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5332" y="1690048"/>
            <a:ext cx="306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схемний </a:t>
            </a:r>
          </a:p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 кредит </a:t>
            </a:r>
          </a:p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ПДВ  за  квітень</a:t>
            </a:r>
          </a:p>
        </p:txBody>
      </p:sp>
      <p:pic>
        <p:nvPicPr>
          <p:cNvPr id="20" name="Picture 9" descr="C:\Users\user\Desktop\3ww3aa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8299" y="5818834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6867" y="165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475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13385" y="762000"/>
            <a:ext cx="3754559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</a:rPr>
              <a:t>Щомісячно </a:t>
            </a:r>
          </a:p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(2013р. та січень </a:t>
            </a:r>
            <a:r>
              <a:rPr lang="uk-UA" dirty="0">
                <a:solidFill>
                  <a:schemeClr val="tx1"/>
                </a:solidFill>
              </a:rPr>
              <a:t>- </a:t>
            </a:r>
            <a:r>
              <a:rPr lang="uk-UA" dirty="0" smtClean="0">
                <a:solidFill>
                  <a:schemeClr val="tx1"/>
                </a:solidFill>
              </a:rPr>
              <a:t>лютий 2014р.)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1531" y="729250"/>
            <a:ext cx="3505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</a:rPr>
              <a:t>Щомісячно</a:t>
            </a:r>
          </a:p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(березень </a:t>
            </a:r>
            <a:r>
              <a:rPr lang="uk-UA" dirty="0">
                <a:solidFill>
                  <a:schemeClr val="tx1"/>
                </a:solidFill>
              </a:rPr>
              <a:t>- </a:t>
            </a:r>
            <a:r>
              <a:rPr lang="uk-UA" dirty="0" smtClean="0">
                <a:solidFill>
                  <a:schemeClr val="tx1"/>
                </a:solidFill>
              </a:rPr>
              <a:t>квітень 2014р.)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9700" y="5007836"/>
            <a:ext cx="1447800" cy="1066800"/>
          </a:xfrm>
          <a:prstGeom prst="rect">
            <a:avLst/>
          </a:prstGeom>
          <a:solidFill>
            <a:srgbClr val="E7DAB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948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0231" y="4419600"/>
            <a:ext cx="1447800" cy="1676400"/>
          </a:xfrm>
          <a:prstGeom prst="rect">
            <a:avLst/>
          </a:prstGeom>
          <a:solidFill>
            <a:srgbClr val="E7DAB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588</a:t>
            </a:r>
            <a:r>
              <a:rPr lang="ru-RU" sz="2000" dirty="0" smtClean="0">
                <a:ln w="11430"/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ln w="11430"/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ln w="11430"/>
                <a:solidFill>
                  <a:schemeClr val="tx1"/>
                </a:solidFill>
              </a:rPr>
              <a:t>діяльність</a:t>
            </a:r>
            <a:endParaRPr lang="ru-RU" sz="1400" dirty="0" smtClean="0">
              <a:ln w="1143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ln w="11430"/>
                <a:solidFill>
                  <a:srgbClr val="FF0000"/>
                </a:solidFill>
              </a:rPr>
              <a:t>757</a:t>
            </a:r>
            <a:r>
              <a:rPr lang="ru-RU" sz="160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ln w="11430"/>
                <a:solidFill>
                  <a:schemeClr val="tx1"/>
                </a:solidFill>
              </a:rPr>
              <a:t>з </a:t>
            </a:r>
            <a:r>
              <a:rPr lang="ru-RU" sz="1400" dirty="0" err="1" smtClean="0">
                <a:ln w="11430"/>
                <a:solidFill>
                  <a:schemeClr val="tx1"/>
                </a:solidFill>
              </a:rPr>
              <a:t>яких</a:t>
            </a:r>
            <a:r>
              <a:rPr lang="ru-RU" sz="14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</a:rPr>
              <a:t>вже</a:t>
            </a:r>
            <a:r>
              <a:rPr lang="ru-RU" sz="14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</a:rPr>
              <a:t>заблокована</a:t>
            </a:r>
            <a:r>
              <a:rPr lang="ru-RU" sz="1400" dirty="0" smtClean="0">
                <a:ln w="11430"/>
                <a:solidFill>
                  <a:schemeClr val="tx1"/>
                </a:solidFill>
              </a:rPr>
              <a:t>)</a:t>
            </a:r>
            <a:endParaRPr lang="ru-RU" sz="1400" dirty="0">
              <a:ln w="11430"/>
              <a:solidFill>
                <a:schemeClr val="tx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20548466">
            <a:off x="2959100" y="5129213"/>
            <a:ext cx="3236913" cy="26035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Тенденції тіньового сегменту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(формування схемного податку на додану вартість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3551238"/>
            <a:ext cx="8382000" cy="457200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 сума сформованого схемного ПДВ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зменшена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1000" y="6096000"/>
            <a:ext cx="8382000" cy="5334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Натомість зростає кількість ризикових суб'єктів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(спостерігається подрібнення сум)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10231" y="2355849"/>
            <a:ext cx="1447800" cy="11826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2,2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млрд. грн.</a:t>
            </a:r>
            <a:endParaRPr lang="ru-RU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9700" y="1606550"/>
            <a:ext cx="1447800" cy="19446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3,0 </a:t>
            </a:r>
          </a:p>
          <a:p>
            <a:pPr algn="ctr"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млрд</a:t>
            </a:r>
            <a:r>
              <a:rPr lang="ru-RU" sz="2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грн.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" y="195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uk-UA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012171" y="1925919"/>
            <a:ext cx="3089144" cy="136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868190" y="1851886"/>
            <a:ext cx="2232248" cy="86195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uk-UA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- 800</a:t>
            </a:r>
            <a:endParaRPr lang="uk-UA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9" name="Picture 9" descr="C:\Users\user\Desktop\3ww3aa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54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098221" y="2558225"/>
            <a:ext cx="1844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alibri" pitchFamily="34" charset="0"/>
              </a:rPr>
              <a:t>Документальне оформлення 28.04.2014 року імпорту </a:t>
            </a:r>
          </a:p>
          <a:p>
            <a:pPr algn="ctr"/>
            <a:r>
              <a:rPr lang="uk-UA" sz="1400" dirty="0" smtClean="0">
                <a:latin typeface="Calibri" pitchFamily="34" charset="0"/>
              </a:rPr>
              <a:t>взуття марки </a:t>
            </a:r>
            <a:r>
              <a:rPr lang="en-US" sz="1400" dirty="0" err="1" smtClean="0">
                <a:latin typeface="Calibri" pitchFamily="34" charset="0"/>
              </a:rPr>
              <a:t>Geox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за  ц</a:t>
            </a:r>
            <a:r>
              <a:rPr lang="uk-UA" sz="1400" dirty="0" err="1" smtClean="0">
                <a:latin typeface="Calibri" pitchFamily="34" charset="0"/>
              </a:rPr>
              <a:t>іною</a:t>
            </a:r>
            <a:r>
              <a:rPr lang="uk-UA" sz="1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93,6 </a:t>
            </a:r>
            <a:r>
              <a:rPr lang="ru-RU" sz="1400" b="1" dirty="0" err="1" smtClean="0">
                <a:latin typeface="Calibri" pitchFamily="34" charset="0"/>
              </a:rPr>
              <a:t>грн</a:t>
            </a:r>
            <a:r>
              <a:rPr lang="uk-UA" sz="1400" b="1" dirty="0" smtClean="0">
                <a:latin typeface="Calibri" pitchFamily="34" charset="0"/>
              </a:rPr>
              <a:t>.</a:t>
            </a:r>
            <a:r>
              <a:rPr lang="uk-UA" sz="1400" dirty="0" smtClean="0">
                <a:latin typeface="Calibri" pitchFamily="34" charset="0"/>
              </a:rPr>
              <a:t> за одиницю товару.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091346" y="599352"/>
            <a:ext cx="4240857" cy="1635094"/>
          </a:xfrm>
          <a:prstGeom prst="roundRect">
            <a:avLst>
              <a:gd name="adj" fmla="val 6736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6932" y="160338"/>
            <a:ext cx="88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Схема мінімізації платежів до бюджету одного з найбільших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ритейлерів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309780" y="3750532"/>
            <a:ext cx="4357718" cy="146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173512" y="3304583"/>
            <a:ext cx="1140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err="1" smtClean="0">
                <a:latin typeface="Calibri" pitchFamily="34" charset="0"/>
              </a:rPr>
              <a:t>Держ</a:t>
            </a:r>
            <a:r>
              <a:rPr lang="uk-UA" sz="1100" dirty="0" smtClean="0">
                <a:latin typeface="Calibri" pitchFamily="34" charset="0"/>
              </a:rPr>
              <a:t>. кордон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25602" name="AutoShape 2" descr="http://www.mapsofworld.com/images/world-countries-flags/germany-flag.gif"/>
          <p:cNvSpPr>
            <a:spLocks noChangeAspect="1" noChangeArrowheads="1"/>
          </p:cNvSpPr>
          <p:nvPr/>
        </p:nvSpPr>
        <p:spPr bwMode="auto">
          <a:xfrm>
            <a:off x="143608" y="-136525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977" y="4225831"/>
            <a:ext cx="1516684" cy="10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AutoShape 5" descr="http://pptgeo.3dn.ru/Flagi/SCAmerika/Belize.svg.png"/>
          <p:cNvSpPr>
            <a:spLocks noChangeAspect="1" noChangeArrowheads="1"/>
          </p:cNvSpPr>
          <p:nvPr/>
        </p:nvSpPr>
        <p:spPr bwMode="auto">
          <a:xfrm>
            <a:off x="143608" y="-136525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4883" y="5182375"/>
            <a:ext cx="1812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Відправник</a:t>
            </a:r>
          </a:p>
          <a:p>
            <a:pPr algn="ctr"/>
            <a:r>
              <a:rPr lang="uk-UA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TRADERS </a:t>
            </a:r>
            <a:r>
              <a:rPr 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LLP</a:t>
            </a:r>
            <a:r>
              <a:rPr lang="uk-UA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Гамбург, Німеччина</a:t>
            </a:r>
            <a:r>
              <a:rPr 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714620"/>
            <a:ext cx="1516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/>
              <a:t>Надання послуг з </a:t>
            </a:r>
          </a:p>
          <a:p>
            <a:pPr algn="ctr"/>
            <a:r>
              <a:rPr lang="uk-UA" sz="1050" b="1" dirty="0" smtClean="0"/>
              <a:t>оптимізації ціни</a:t>
            </a:r>
            <a:endParaRPr lang="ru-RU" sz="105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40252" y="3345065"/>
            <a:ext cx="1808466" cy="24797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79388">
              <a:tabLst>
                <a:tab pos="177800" algn="l"/>
              </a:tabLs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«Євро…»</a:t>
            </a:r>
          </a:p>
          <a:p>
            <a:pPr algn="ctr" defTabSz="179388">
              <a:tabLst>
                <a:tab pos="1778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79388">
              <a:tabLst>
                <a:tab pos="1778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ДПI 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… р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 ГУ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Мiндоходiв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м.Києвi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7" descr="D:\Multimedia\Clipart\1357932545_Compan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0722" y="2922369"/>
            <a:ext cx="593480" cy="642937"/>
          </a:xfrm>
          <a:prstGeom prst="rect">
            <a:avLst/>
          </a:prstGeom>
          <a:noFill/>
        </p:spPr>
      </p:pic>
      <p:sp>
        <p:nvSpPr>
          <p:cNvPr id="29" name="Стрелка вниз 28"/>
          <p:cNvSpPr/>
          <p:nvPr/>
        </p:nvSpPr>
        <p:spPr>
          <a:xfrm rot="16200000">
            <a:off x="2877366" y="3480561"/>
            <a:ext cx="285752" cy="2040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2000240"/>
            <a:ext cx="131886" cy="25717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02404" y="2000240"/>
            <a:ext cx="329714" cy="142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802404" y="4956890"/>
            <a:ext cx="2237848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720397" y="5228541"/>
            <a:ext cx="2319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alibri" pitchFamily="34" charset="0"/>
              </a:rPr>
              <a:t>Фактичний рух товару</a:t>
            </a:r>
            <a:endParaRPr lang="ru-RU" sz="1400" dirty="0" smtClean="0">
              <a:latin typeface="Calibri" pitchFamily="34" charset="0"/>
            </a:endParaRPr>
          </a:p>
        </p:txBody>
      </p:sp>
      <p:sp>
        <p:nvSpPr>
          <p:cNvPr id="25610" name="AutoShape 10" descr="Интернет магазин Rozetka.ua - Новый год!"/>
          <p:cNvSpPr>
            <a:spLocks noChangeAspect="1" noChangeArrowheads="1"/>
          </p:cNvSpPr>
          <p:nvPr/>
        </p:nvSpPr>
        <p:spPr bwMode="auto">
          <a:xfrm>
            <a:off x="143608" y="-136525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3605" y="1233101"/>
            <a:ext cx="1138502" cy="4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5913605" y="715503"/>
            <a:ext cx="210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1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199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грн.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12979" y="4500570"/>
            <a:ext cx="2667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 smtClean="0">
                <a:latin typeface="Calibri" pitchFamily="34" charset="0"/>
              </a:rPr>
              <a:t>Всього імпорт</a:t>
            </a:r>
          </a:p>
          <a:p>
            <a:pPr algn="ctr"/>
            <a:r>
              <a:rPr lang="uk-UA" sz="1500" b="1" dirty="0" smtClean="0">
                <a:latin typeface="Calibri" pitchFamily="34" charset="0"/>
              </a:rPr>
              <a:t>на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133,6 </a:t>
            </a:r>
            <a:r>
              <a:rPr lang="uk-UA" b="1" dirty="0">
                <a:solidFill>
                  <a:srgbClr val="FF0000"/>
                </a:solidFill>
                <a:latin typeface="Calibri" pitchFamily="34" charset="0"/>
              </a:rPr>
              <a:t>м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лн. грн.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72727" y="1531798"/>
            <a:ext cx="160508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Calibri" pitchFamily="34" charset="0"/>
              </a:rPr>
              <a:t>Фактично в роздрібній мережі схоже взуття продається за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1 200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1400" b="1" dirty="0" smtClean="0">
                <a:latin typeface="Calibri" pitchFamily="34" charset="0"/>
              </a:rPr>
              <a:t>грн.</a:t>
            </a:r>
            <a:endParaRPr lang="ru-RU" sz="1400" b="1" dirty="0" smtClean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4358" y="1183202"/>
            <a:ext cx="1533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Велика </a:t>
            </a:r>
            <a:r>
              <a:rPr lang="ru-RU" sz="1400" b="1" dirty="0" err="1" smtClean="0">
                <a:latin typeface="Calibri" pitchFamily="34" charset="0"/>
              </a:rPr>
              <a:t>Британія</a:t>
            </a:r>
            <a:endParaRPr lang="ru-RU" sz="1400" b="1" dirty="0" smtClean="0">
              <a:latin typeface="Calibri" pitchFamily="34" charset="0"/>
            </a:endParaRPr>
          </a:p>
          <a:p>
            <a:pPr algn="ctr"/>
            <a:r>
              <a:rPr lang="ru-RU" sz="1400" b="1" dirty="0" smtClean="0">
                <a:latin typeface="Calibri" pitchFamily="34" charset="0"/>
              </a:rPr>
              <a:t>та Панама</a:t>
            </a:r>
          </a:p>
          <a:p>
            <a:pPr algn="ctr"/>
            <a:endParaRPr lang="ru-RU" sz="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720" y="3991026"/>
            <a:ext cx="151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Н</a:t>
            </a:r>
            <a:r>
              <a:rPr lang="uk-UA" sz="1400" b="1" dirty="0" err="1" smtClean="0">
                <a:latin typeface="Calibri" pitchFamily="34" charset="0"/>
              </a:rPr>
              <a:t>імеччина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60" name="Стрелка вниз 59"/>
          <p:cNvSpPr/>
          <p:nvPr/>
        </p:nvSpPr>
        <p:spPr>
          <a:xfrm rot="10800000">
            <a:off x="879204" y="3071810"/>
            <a:ext cx="263771" cy="93385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64" idx="2"/>
          </p:cNvCxnSpPr>
          <p:nvPr/>
        </p:nvCxnSpPr>
        <p:spPr>
          <a:xfrm>
            <a:off x="5211775" y="2234446"/>
            <a:ext cx="1840332" cy="1304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Штриховая стрелка вправо 66"/>
          <p:cNvSpPr/>
          <p:nvPr/>
        </p:nvSpPr>
        <p:spPr>
          <a:xfrm>
            <a:off x="5848717" y="4583319"/>
            <a:ext cx="1181693" cy="500066"/>
          </a:xfrm>
          <a:prstGeom prst="stripedRightArrow">
            <a:avLst/>
          </a:prstGeom>
          <a:gradFill>
            <a:gsLst>
              <a:gs pos="0">
                <a:srgbClr val="92D050"/>
              </a:gs>
              <a:gs pos="35000">
                <a:srgbClr val="92D050"/>
              </a:gs>
              <a:gs pos="100000">
                <a:srgbClr val="FFFF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18988"/>
              </p:ext>
            </p:extLst>
          </p:nvPr>
        </p:nvGraphicFramePr>
        <p:xfrm>
          <a:off x="4168405" y="723885"/>
          <a:ext cx="1780455" cy="132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Image" r:id="rId7" imgW="5714286" imgH="5714286" progId="">
                  <p:embed/>
                </p:oleObj>
              </mc:Choice>
              <mc:Fallback>
                <p:oleObj name="Image" r:id="rId7" imgW="5714286" imgH="5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405" y="723885"/>
                        <a:ext cx="1780455" cy="1324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9" y="2034102"/>
            <a:ext cx="940979" cy="692356"/>
          </a:xfrm>
          <a:prstGeom prst="rect">
            <a:avLst/>
          </a:prstGeom>
        </p:spPr>
      </p:pic>
      <p:pic>
        <p:nvPicPr>
          <p:cNvPr id="35" name="Picture 5" descr="F:\Панама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702472"/>
            <a:ext cx="886969" cy="6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204566" y="1786122"/>
            <a:ext cx="3847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Черевики </a:t>
            </a:r>
            <a:r>
              <a:rPr lang="ru-RU" b="1" dirty="0" err="1" smtClean="0"/>
              <a:t>чоловічі</a:t>
            </a:r>
            <a:r>
              <a:rPr lang="ru-RU" b="1" dirty="0" smtClean="0"/>
              <a:t> </a:t>
            </a:r>
            <a:r>
              <a:rPr lang="pt-BR" b="1" dirty="0" smtClean="0"/>
              <a:t>Geox</a:t>
            </a:r>
            <a:endParaRPr lang="pt-BR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065148" y="3286124"/>
            <a:ext cx="1755323" cy="2538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79388">
              <a:tabLst>
                <a:tab pos="177800" algn="l"/>
              </a:tabLs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«М…»</a:t>
            </a:r>
          </a:p>
          <a:p>
            <a:pPr algn="ctr" defTabSz="179388">
              <a:tabLst>
                <a:tab pos="1778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defTabSz="179388">
              <a:tabLst>
                <a:tab pos="1778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МГУ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Міндоходів–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7" descr="D:\Multimedia\Clipart\1357932545_Compan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4227" y="2865115"/>
            <a:ext cx="593480" cy="642937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79" y="195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475" y="5895869"/>
            <a:ext cx="9083864" cy="863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Всього виявлено більше </a:t>
            </a:r>
            <a:r>
              <a:rPr lang="uk-UA" sz="1600" b="1" dirty="0" smtClean="0">
                <a:solidFill>
                  <a:srgbClr val="FF0000"/>
                </a:solidFill>
              </a:rPr>
              <a:t>230</a:t>
            </a:r>
            <a:r>
              <a:rPr lang="uk-UA" sz="1600" b="1" dirty="0" smtClean="0">
                <a:solidFill>
                  <a:schemeClr val="tx1"/>
                </a:solidFill>
              </a:rPr>
              <a:t> підприємств</a:t>
            </a:r>
            <a:r>
              <a:rPr lang="uk-UA" sz="1600" dirty="0" smtClean="0">
                <a:solidFill>
                  <a:schemeClr val="tx1"/>
                </a:solidFill>
              </a:rPr>
              <a:t>, які у квітні – травні 2014 року 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імпортували за такими схемами товарів на </a:t>
            </a:r>
            <a:r>
              <a:rPr lang="en-US" sz="1600" b="1" dirty="0" smtClean="0">
                <a:solidFill>
                  <a:srgbClr val="FF0000"/>
                </a:solidFill>
              </a:rPr>
              <a:t>51,5</a:t>
            </a:r>
            <a:r>
              <a:rPr lang="uk-UA" sz="1600" b="1" dirty="0" smtClean="0">
                <a:solidFill>
                  <a:schemeClr val="tx1"/>
                </a:solidFill>
              </a:rPr>
              <a:t> млрд. гривень</a:t>
            </a:r>
            <a:r>
              <a:rPr lang="uk-UA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(втрати бюджету по ввізному миту та ПДВ перевищують </a:t>
            </a:r>
            <a:r>
              <a:rPr lang="uk-UA" sz="1600" b="1" dirty="0" smtClean="0">
                <a:solidFill>
                  <a:srgbClr val="FF0000"/>
                </a:solidFill>
              </a:rPr>
              <a:t>2,5</a:t>
            </a:r>
            <a:r>
              <a:rPr lang="uk-UA" sz="1600" b="1" dirty="0" smtClean="0">
                <a:solidFill>
                  <a:schemeClr val="tx1"/>
                </a:solidFill>
              </a:rPr>
              <a:t> млрд. гривень</a:t>
            </a:r>
            <a:r>
              <a:rPr lang="uk-UA" sz="1600" dirty="0" smtClean="0">
                <a:solidFill>
                  <a:schemeClr val="tx1"/>
                </a:solidFill>
              </a:rPr>
              <a:t>)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39" name="Picture 9" descr="C:\Users\user\Desktop\3ww3aa3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39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mapsofworld.com/images/world-countries-flags/germany-flag.gif"/>
          <p:cNvSpPr>
            <a:spLocks noChangeAspect="1" noChangeArrowheads="1"/>
          </p:cNvSpPr>
          <p:nvPr/>
        </p:nvSpPr>
        <p:spPr bwMode="auto">
          <a:xfrm>
            <a:off x="143608" y="-136525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http://pptgeo.3dn.ru/Flagi/SCAmerika/Belize.svg.png"/>
          <p:cNvSpPr>
            <a:spLocks noChangeAspect="1" noChangeArrowheads="1"/>
          </p:cNvSpPr>
          <p:nvPr/>
        </p:nvSpPr>
        <p:spPr bwMode="auto">
          <a:xfrm>
            <a:off x="143608" y="-136525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Интернет магазин Rozetka.ua - Новый год!"/>
          <p:cNvSpPr>
            <a:spLocks noChangeAspect="1" noChangeArrowheads="1"/>
          </p:cNvSpPr>
          <p:nvPr/>
        </p:nvSpPr>
        <p:spPr bwMode="auto">
          <a:xfrm>
            <a:off x="143608" y="-136525"/>
            <a:ext cx="27402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945" y="692696"/>
            <a:ext cx="854685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сфері незаконного обігу підакцизних товарів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припинено діяльність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незаконних виробництв спирту, лікеро-горілчаних  виробів. Вилучено товарів підакцизної групи на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гривень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(понад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7,7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мільйонів пляшок фальсифікованих алкогольних напоїв 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506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літрів спирту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3,8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пачок цигарок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підроблених марок акцизного податку</a:t>
            </a: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квітні порівняно з березнем  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(ставка акцизу на спирт була одна і та ж – 56,42 грн.)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зібрано більше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грн.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акцизного податку саме за рахунок детінізації. 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38" y="5301208"/>
            <a:ext cx="868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травні надходження акцизу від алкоголю склали майже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грн.,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170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грн.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ніж в квітні.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рахунок детінізації ринку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ЛГВ              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бюджету за два місяці надійшло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350  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гривень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174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</a:t>
            </a:r>
            <a:endParaRPr lang="uk-UA" dirty="0"/>
          </a:p>
        </p:txBody>
      </p:sp>
      <p:pic>
        <p:nvPicPr>
          <p:cNvPr id="2052" name="Picture 4" descr="http://img.nur.kz/n/0a/7/poddelnyy_alkogol.jpg"/>
          <p:cNvPicPr>
            <a:picLocks noChangeAspect="1" noChangeArrowheads="1"/>
          </p:cNvPicPr>
          <p:nvPr/>
        </p:nvPicPr>
        <p:blipFill>
          <a:blip r:embed="rId3"/>
          <a:srcRect r="11015"/>
          <a:stretch>
            <a:fillRect/>
          </a:stretch>
        </p:blipFill>
        <p:spPr bwMode="auto">
          <a:xfrm>
            <a:off x="285720" y="3714752"/>
            <a:ext cx="2143139" cy="1643074"/>
          </a:xfrm>
          <a:prstGeom prst="rect">
            <a:avLst/>
          </a:prstGeom>
          <a:noFill/>
        </p:spPr>
      </p:pic>
      <p:pic>
        <p:nvPicPr>
          <p:cNvPr id="2056" name="Picture 8" descr="http://i.obozrevatel.ua/4/133538/gallery/_News_Photo_image_large_17772.jpg"/>
          <p:cNvPicPr>
            <a:picLocks noChangeAspect="1" noChangeArrowheads="1"/>
          </p:cNvPicPr>
          <p:nvPr/>
        </p:nvPicPr>
        <p:blipFill>
          <a:blip r:embed="rId4"/>
          <a:srcRect b="6479"/>
          <a:stretch>
            <a:fillRect/>
          </a:stretch>
        </p:blipFill>
        <p:spPr bwMode="auto">
          <a:xfrm>
            <a:off x="4714876" y="3714752"/>
            <a:ext cx="2143140" cy="1639514"/>
          </a:xfrm>
          <a:prstGeom prst="rect">
            <a:avLst/>
          </a:prstGeom>
          <a:noFill/>
        </p:spPr>
      </p:pic>
      <p:pic>
        <p:nvPicPr>
          <p:cNvPr id="2058" name="Picture 10" descr="http://om-saratov.ru/img/content/6068/27-November-2013-i6068-ufsb-obnarujilo-v-zavodskom_max_9297.JPG"/>
          <p:cNvPicPr>
            <a:picLocks noChangeAspect="1" noChangeArrowheads="1"/>
          </p:cNvPicPr>
          <p:nvPr/>
        </p:nvPicPr>
        <p:blipFill>
          <a:blip r:embed="rId5"/>
          <a:srcRect r="2059"/>
          <a:stretch>
            <a:fillRect/>
          </a:stretch>
        </p:blipFill>
        <p:spPr bwMode="auto">
          <a:xfrm>
            <a:off x="2500298" y="3714752"/>
            <a:ext cx="2143140" cy="1643075"/>
          </a:xfrm>
          <a:prstGeom prst="rect">
            <a:avLst/>
          </a:prstGeom>
          <a:noFill/>
        </p:spPr>
      </p:pic>
      <p:pic>
        <p:nvPicPr>
          <p:cNvPr id="2060" name="Picture 12" descr="http://infoprostir.te.ua/wp-content/uploads/2013/07/PM171image003.jpg"/>
          <p:cNvPicPr>
            <a:picLocks noChangeAspect="1" noChangeArrowheads="1"/>
          </p:cNvPicPr>
          <p:nvPr/>
        </p:nvPicPr>
        <p:blipFill>
          <a:blip r:embed="rId6"/>
          <a:srcRect l="13504"/>
          <a:stretch>
            <a:fillRect/>
          </a:stretch>
        </p:blipFill>
        <p:spPr bwMode="auto">
          <a:xfrm>
            <a:off x="6929454" y="3714752"/>
            <a:ext cx="2143140" cy="16430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1538" y="142852"/>
            <a:ext cx="736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 з незаконним обігом підакцизних товарів </a:t>
            </a:r>
            <a:endParaRPr lang="ru-RU" sz="2400" dirty="0"/>
          </a:p>
        </p:txBody>
      </p:sp>
      <p:pic>
        <p:nvPicPr>
          <p:cNvPr id="13" name="Picture 9" descr="C:\Users\user\Desktop\3ww3aa3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5786438"/>
            <a:ext cx="928687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312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5642</TotalTime>
  <Words>1090</Words>
  <Application>Microsoft Office PowerPoint</Application>
  <PresentationFormat>Экран (4:3)</PresentationFormat>
  <Paragraphs>177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Оформление по умолчанию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Найбільш резонансні справи  викриті за два останні місяці  Службою спеціальних розслідувань податкової міліції  ДПА України</dc:title>
  <dc:creator>User</dc:creator>
  <cp:lastModifiedBy>Дмитрий</cp:lastModifiedBy>
  <cp:revision>763</cp:revision>
  <cp:lastPrinted>2014-06-12T20:23:44Z</cp:lastPrinted>
  <dcterms:created xsi:type="dcterms:W3CDTF">2010-09-03T16:30:07Z</dcterms:created>
  <dcterms:modified xsi:type="dcterms:W3CDTF">2014-06-17T20:25:57Z</dcterms:modified>
</cp:coreProperties>
</file>