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7" r:id="rId3"/>
    <p:sldId id="307" r:id="rId4"/>
    <p:sldId id="327" r:id="rId5"/>
    <p:sldId id="333" r:id="rId6"/>
    <p:sldId id="334" r:id="rId7"/>
    <p:sldId id="331" r:id="rId8"/>
    <p:sldId id="330" r:id="rId9"/>
    <p:sldId id="326" r:id="rId10"/>
    <p:sldId id="329" r:id="rId11"/>
    <p:sldId id="296" r:id="rId12"/>
    <p:sldId id="297" r:id="rId13"/>
    <p:sldId id="298" r:id="rId14"/>
    <p:sldId id="310" r:id="rId15"/>
    <p:sldId id="311" r:id="rId16"/>
    <p:sldId id="312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3E5BC1-F5AD-47DF-BCA5-9376CF4D2F77}">
          <p14:sldIdLst>
            <p14:sldId id="277"/>
            <p14:sldId id="307"/>
            <p14:sldId id="327"/>
            <p14:sldId id="333"/>
            <p14:sldId id="334"/>
            <p14:sldId id="331"/>
            <p14:sldId id="330"/>
            <p14:sldId id="326"/>
            <p14:sldId id="329"/>
            <p14:sldId id="296"/>
            <p14:sldId id="297"/>
            <p14:sldId id="298"/>
            <p14:sldId id="310"/>
            <p14:sldId id="311"/>
            <p14:sldId id="312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434" autoAdjust="0"/>
  </p:normalViewPr>
  <p:slideViewPr>
    <p:cSldViewPr snapToGrid="0">
      <p:cViewPr>
        <p:scale>
          <a:sx n="85" d="100"/>
          <a:sy n="85" d="100"/>
        </p:scale>
        <p:origin x="-278" y="-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0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1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175">
          <a:solidFill>
            <a:schemeClr val="tx1"/>
          </a:solidFill>
          <a:prstDash val="solid"/>
        </a:ln>
      </c:spPr>
    </c:floor>
    <c:side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chemeClr val="tx1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61484017530888E-2"/>
          <c:y val="2.9769504148268403E-2"/>
          <c:w val="0.94254143646408839"/>
          <c:h val="0.8727070837624466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Відшкодовано збитків бюджетам усіх рівнів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00" mc:Ignorable="a14" a14:legacySpreadsheetColorIndex="3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3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4688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114354559074989E-2"/>
                  <c:y val="-5.1440983740650231E-2"/>
                </c:manualLayout>
              </c:layout>
              <c:spPr>
                <a:noFill/>
                <a:ln w="2468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881175669194672E-2"/>
                  <c:y val="-5.7509399834461503E-2"/>
                </c:manualLayout>
              </c:layout>
              <c:spPr>
                <a:noFill/>
                <a:ln w="2468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74470089874137E-2"/>
                  <c:y val="-6.7826934940437622E-2"/>
                </c:manualLayout>
              </c:layout>
              <c:spPr>
                <a:noFill/>
                <a:ln w="2468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238439858482504E-2"/>
                  <c:y val="-2.6278877354981214E-2"/>
                </c:manualLayout>
              </c:layout>
              <c:spPr>
                <a:noFill/>
                <a:ln w="2468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6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СЛІДЧИМИ ПОДАТКОВОЇ МІЛІЦІЇ</c:v>
                </c:pt>
                <c:pt idx="1">
                  <c:v>СЛІДЧИМИ ПРОКУРАТУРИ</c:v>
                </c:pt>
                <c:pt idx="2">
                  <c:v>СЛІДЧИМИ ОВС</c:v>
                </c:pt>
                <c:pt idx="3">
                  <c:v>СЛІДЧИМИ СБУ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436</c:v>
                </c:pt>
                <c:pt idx="1">
                  <c:v>131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0"/>
        <c:shape val="box"/>
        <c:axId val="111878912"/>
        <c:axId val="111880448"/>
        <c:axId val="0"/>
      </c:bar3DChart>
      <c:catAx>
        <c:axId val="11187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11880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880448"/>
        <c:scaling>
          <c:orientation val="minMax"/>
          <c:max val="500"/>
          <c:min val="0"/>
        </c:scaling>
        <c:delete val="0"/>
        <c:axPos val="l"/>
        <c:majorGridlines>
          <c:spPr>
            <a:ln w="308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11878912"/>
        <c:crosses val="autoZero"/>
        <c:crossBetween val="between"/>
        <c:majorUnit val="50"/>
      </c:valAx>
      <c:spPr>
        <a:noFill/>
        <a:ln w="24688">
          <a:noFill/>
        </a:ln>
      </c:spPr>
    </c:plotArea>
    <c:legend>
      <c:legendPos val="r"/>
      <c:layout>
        <c:manualLayout>
          <c:xMode val="edge"/>
          <c:yMode val="edge"/>
          <c:x val="0.60634194392997987"/>
          <c:y val="0.14934085160642657"/>
          <c:w val="0.33145767245400964"/>
          <c:h val="0.24557433263606898"/>
        </c:manualLayout>
      </c:layout>
      <c:overlay val="0"/>
      <c:spPr>
        <a:noFill/>
        <a:ln w="24688">
          <a:noFill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 Narrow" panose="020B0606020202030204" pitchFamily="34" charset="0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175">
          <a:solidFill>
            <a:schemeClr val="tx1"/>
          </a:solidFill>
          <a:prstDash val="solid"/>
        </a:ln>
      </c:spPr>
    </c:floor>
    <c:sideWall>
      <c:thickness val="0"/>
      <c:spPr>
        <a:ln w="12700">
          <a:solidFill>
            <a:schemeClr val="tx1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694309737296644E-2"/>
          <c:y val="1.7616896896516118E-2"/>
          <c:w val="0.96243093922651934"/>
          <c:h val="0.8326848249027237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Відшкодовано збитків державним інтересам
до бюджетів усіх рівнів
МЛН.ГРН.</c:v>
                </c:pt>
              </c:strCache>
            </c:strRef>
          </c:tx>
          <c:spPr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20459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0063128384235307E-2"/>
                  <c:y val="-5.8823966130699727E-2"/>
                </c:manualLayout>
              </c:layout>
              <c:numFmt formatCode="#,##0.0" sourceLinked="0"/>
              <c:spPr>
                <a:noFill/>
                <a:ln w="1950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aseline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671549552828783E-2"/>
                  <c:y val="-4.4786618582456195E-2"/>
                </c:manualLayout>
              </c:layout>
              <c:numFmt formatCode="#,##0.0" sourceLinked="0"/>
              <c:spPr>
                <a:noFill/>
                <a:ln w="1950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aseline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497002154156029E-2"/>
                  <c:y val="-5.2016511469494889E-2"/>
                </c:manualLayout>
              </c:layout>
              <c:numFmt formatCode="#,##0.0" sourceLinked="0"/>
              <c:spPr>
                <a:noFill/>
                <a:ln w="1950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aseline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102878198901695E-2"/>
                  <c:y val="-7.0715713551246534E-2"/>
                </c:manualLayout>
              </c:layout>
              <c:numFmt formatCode="#,##0.0" sourceLinked="0"/>
              <c:spPr>
                <a:noFill/>
                <a:ln w="19501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aseline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1950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36" baseline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СЛІДЧИМИ МІНДОХОДІВ</c:v>
                </c:pt>
                <c:pt idx="1">
                  <c:v>СЛІДЧИМИ ПРОКУРАТУРИ</c:v>
                </c:pt>
                <c:pt idx="2">
                  <c:v>СЛІДЧИМИ ОВС</c:v>
                </c:pt>
                <c:pt idx="3">
                  <c:v>СЛІДЧИМИ СЛУЖБИ БЕЗПЕКИ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563.10199999999998</c:v>
                </c:pt>
                <c:pt idx="1">
                  <c:v>91.58</c:v>
                </c:pt>
                <c:pt idx="2">
                  <c:v>4.9020000000000001</c:v>
                </c:pt>
                <c:pt idx="3">
                  <c:v>24.13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111969024"/>
        <c:axId val="111970560"/>
        <c:axId val="0"/>
      </c:bar3DChart>
      <c:catAx>
        <c:axId val="1119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11970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970560"/>
        <c:scaling>
          <c:orientation val="minMax"/>
          <c:max val="500"/>
          <c:min val="0"/>
        </c:scaling>
        <c:delete val="0"/>
        <c:axPos val="l"/>
        <c:majorGridlines>
          <c:spPr>
            <a:ln w="2557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5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11969024"/>
        <c:crosses val="autoZero"/>
        <c:crossBetween val="between"/>
        <c:majorUnit val="50"/>
      </c:valAx>
      <c:spPr>
        <a:noFill/>
        <a:ln w="19523">
          <a:noFill/>
        </a:ln>
      </c:spPr>
    </c:plotArea>
    <c:legend>
      <c:legendPos val="r"/>
      <c:layout>
        <c:manualLayout>
          <c:xMode val="edge"/>
          <c:yMode val="edge"/>
          <c:x val="0.45163812109693185"/>
          <c:y val="0.2025411255491604"/>
          <c:w val="0.48010676079283193"/>
          <c:h val="0.24238414037718764"/>
        </c:manualLayout>
      </c:layout>
      <c:overlay val="0"/>
      <c:spPr>
        <a:noFill/>
        <a:ln w="20459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175">
          <a:solidFill>
            <a:schemeClr val="tx1"/>
          </a:solidFill>
          <a:prstDash val="solid"/>
        </a:ln>
      </c:spPr>
    </c:floor>
    <c:sideWall>
      <c:thickness val="0"/>
      <c:spPr>
        <a:ln w="12700">
          <a:solidFill>
            <a:schemeClr val="tx1"/>
          </a:solidFill>
          <a:prstDash val="solid"/>
        </a:ln>
      </c:spPr>
    </c:sideWall>
    <c:backWall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47603643901084E-2"/>
          <c:y val="4.3234534414148332E-2"/>
          <c:w val="0.96243093922651934"/>
          <c:h val="0.8326848249027237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Відшкодовано збитків бюджетам усіх рівнів
млн.грн.</c:v>
                </c:pt>
              </c:strCache>
            </c:strRef>
          </c:tx>
          <c:spPr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712">
              <a:solidFill>
                <a:srgbClr val="FF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43969057112037E-2"/>
                  <c:y val="-7.0313805981778554E-2"/>
                </c:manualLayout>
              </c:layout>
              <c:tx>
                <c:rich>
                  <a:bodyPr/>
                  <a:lstStyle/>
                  <a:p>
                    <a:fld id="{C8A5DFE9-0F07-4CCE-9B7C-B5F886AC5B7F}" type="VALUE">
                      <a:rPr lang="en-US" sz="1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5237137425279891E-2"/>
                  <c:y val="-6.1685345642339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690779710714848E-2"/>
                  <c:y val="-4.369378649665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014142425488549E-2"/>
                  <c:y val="-4.6635376060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1878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aseline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СЛІДЧИМИ МІНДОХОДІВ</c:v>
                </c:pt>
                <c:pt idx="1">
                  <c:v>СЛІДЧИМИ ПРОКУРАТУРИ</c:v>
                </c:pt>
                <c:pt idx="2">
                  <c:v>СЛІДЧИМИ ОВС</c:v>
                </c:pt>
                <c:pt idx="3">
                  <c:v>СЛІДЧИМИ СБУ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722.31399999999996</c:v>
                </c:pt>
                <c:pt idx="1">
                  <c:v>13.175000000000001</c:v>
                </c:pt>
                <c:pt idx="2">
                  <c:v>31.623000000000001</c:v>
                </c:pt>
                <c:pt idx="3">
                  <c:v>0.63300000000000001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112055040"/>
        <c:axId val="112056576"/>
        <c:axId val="0"/>
      </c:bar3DChart>
      <c:catAx>
        <c:axId val="11205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1205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056576"/>
        <c:scaling>
          <c:orientation val="minMax"/>
          <c:max val="750"/>
          <c:min val="0"/>
        </c:scaling>
        <c:delete val="0"/>
        <c:axPos val="l"/>
        <c:majorGridlines>
          <c:spPr>
            <a:ln w="2464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ru-RU"/>
          </a:p>
        </c:txPr>
        <c:crossAx val="112055040"/>
        <c:crosses val="autoZero"/>
        <c:crossBetween val="between"/>
        <c:majorUnit val="50"/>
      </c:valAx>
      <c:spPr>
        <a:noFill/>
        <a:ln w="18789">
          <a:noFill/>
        </a:ln>
      </c:spPr>
    </c:plotArea>
    <c:legend>
      <c:legendPos val="r"/>
      <c:layout>
        <c:manualLayout>
          <c:xMode val="edge"/>
          <c:yMode val="edge"/>
          <c:x val="0.49052696103918264"/>
          <c:y val="0.3804207785760777"/>
          <c:w val="0.42594009471542338"/>
          <c:h val="0.17402568132495949"/>
        </c:manualLayout>
      </c:layout>
      <c:overlay val="0"/>
      <c:spPr>
        <a:noFill/>
        <a:ln w="19712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62861-3044-4F59-A0B9-B7F0519385B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5D0C1A-D63E-4F08-AADE-72625DC9A0F7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1800" dirty="0" smtClean="0"/>
            <a:t>ЦОВВ у сфері охорони економічної безпеки держави</a:t>
          </a:r>
          <a:endParaRPr lang="ru-RU" sz="1800" dirty="0"/>
        </a:p>
      </dgm:t>
    </dgm:pt>
    <dgm:pt modelId="{2E7B6207-1255-4889-AE62-6DF56C1D41C5}" type="parTrans" cxnId="{E8D00ED7-5B32-4E70-B857-6C5DDAAB82F8}">
      <dgm:prSet/>
      <dgm:spPr/>
      <dgm:t>
        <a:bodyPr/>
        <a:lstStyle/>
        <a:p>
          <a:endParaRPr lang="ru-RU"/>
        </a:p>
      </dgm:t>
    </dgm:pt>
    <dgm:pt modelId="{A1A32A2F-F1EB-4B9E-BDAF-B32B3683E28E}" type="sibTrans" cxnId="{E8D00ED7-5B32-4E70-B857-6C5DDAAB82F8}">
      <dgm:prSet/>
      <dgm:spPr/>
      <dgm:t>
        <a:bodyPr/>
        <a:lstStyle/>
        <a:p>
          <a:endParaRPr lang="ru-RU"/>
        </a:p>
      </dgm:t>
    </dgm:pt>
    <dgm:pt modelId="{82130E3D-DF00-494F-9B06-5E51EC306AE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800" dirty="0" smtClean="0"/>
            <a:t>Фінансовий контроль відповідно до покладених на ЦОВВ завдань </a:t>
          </a:r>
          <a:endParaRPr lang="ru-RU" sz="1800" dirty="0"/>
        </a:p>
      </dgm:t>
    </dgm:pt>
    <dgm:pt modelId="{575D88B8-F7DF-4950-9C7D-A7B686B02B5D}" type="parTrans" cxnId="{0A0E810A-0366-4275-AF33-0A692413DFA5}">
      <dgm:prSet/>
      <dgm:spPr/>
      <dgm:t>
        <a:bodyPr/>
        <a:lstStyle/>
        <a:p>
          <a:endParaRPr lang="ru-RU"/>
        </a:p>
      </dgm:t>
    </dgm:pt>
    <dgm:pt modelId="{B5B1E4C2-1586-43EB-BAFF-4051E7ED714A}" type="sibTrans" cxnId="{0A0E810A-0366-4275-AF33-0A692413DFA5}">
      <dgm:prSet/>
      <dgm:spPr/>
      <dgm:t>
        <a:bodyPr/>
        <a:lstStyle/>
        <a:p>
          <a:endParaRPr lang="ru-RU"/>
        </a:p>
      </dgm:t>
    </dgm:pt>
    <dgm:pt modelId="{BB833C67-359E-4590-AF53-7BB3B0D396E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800" dirty="0" smtClean="0"/>
            <a:t>Окремі функції податкового та митного контролю відповідно до покладених на ЦОВВ завдань</a:t>
          </a:r>
          <a:endParaRPr lang="ru-RU" sz="1800" dirty="0"/>
        </a:p>
      </dgm:t>
    </dgm:pt>
    <dgm:pt modelId="{46D7BBF7-F721-4985-9FBB-1CF31B93936A}" type="parTrans" cxnId="{F23D01F4-3B98-462F-879A-5BF24433380A}">
      <dgm:prSet/>
      <dgm:spPr/>
      <dgm:t>
        <a:bodyPr/>
        <a:lstStyle/>
        <a:p>
          <a:endParaRPr lang="ru-RU"/>
        </a:p>
      </dgm:t>
    </dgm:pt>
    <dgm:pt modelId="{3173E7FA-3128-4B3E-BA52-210E1506A8C2}" type="sibTrans" cxnId="{F23D01F4-3B98-462F-879A-5BF24433380A}">
      <dgm:prSet/>
      <dgm:spPr/>
      <dgm:t>
        <a:bodyPr/>
        <a:lstStyle/>
        <a:p>
          <a:endParaRPr lang="ru-RU"/>
        </a:p>
      </dgm:t>
    </dgm:pt>
    <dgm:pt modelId="{5F3E8D85-0A8E-4528-826F-3EA536C6CD6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800" dirty="0" smtClean="0"/>
            <a:t>Досудове розслідування економічних правопорушень</a:t>
          </a:r>
          <a:endParaRPr lang="ru-RU" sz="1800" dirty="0"/>
        </a:p>
      </dgm:t>
    </dgm:pt>
    <dgm:pt modelId="{EF0CD53D-A0C7-4AD0-81D7-8D2CD5795621}" type="parTrans" cxnId="{2B5A1CB4-0A21-475B-B00D-AA6D73EF3D57}">
      <dgm:prSet/>
      <dgm:spPr/>
      <dgm:t>
        <a:bodyPr/>
        <a:lstStyle/>
        <a:p>
          <a:endParaRPr lang="ru-RU"/>
        </a:p>
      </dgm:t>
    </dgm:pt>
    <dgm:pt modelId="{341CEBEA-AC17-4278-8E8C-EEC5D693E622}" type="sibTrans" cxnId="{2B5A1CB4-0A21-475B-B00D-AA6D73EF3D57}">
      <dgm:prSet/>
      <dgm:spPr/>
      <dgm:t>
        <a:bodyPr/>
        <a:lstStyle/>
        <a:p>
          <a:endParaRPr lang="ru-RU"/>
        </a:p>
      </dgm:t>
    </dgm:pt>
    <dgm:pt modelId="{9EA78AF0-2D49-436F-AF49-DBAF167826B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800" dirty="0" smtClean="0"/>
            <a:t>Оперативно-розшукова діяльність </a:t>
          </a:r>
          <a:endParaRPr lang="ru-RU" sz="1800" dirty="0"/>
        </a:p>
      </dgm:t>
    </dgm:pt>
    <dgm:pt modelId="{BE59CA80-FBA0-4469-8754-476801EC4726}" type="parTrans" cxnId="{D20921B7-2045-4B56-B4F9-3C229E8AED2E}">
      <dgm:prSet/>
      <dgm:spPr/>
      <dgm:t>
        <a:bodyPr/>
        <a:lstStyle/>
        <a:p>
          <a:endParaRPr lang="ru-RU"/>
        </a:p>
      </dgm:t>
    </dgm:pt>
    <dgm:pt modelId="{E82D224E-4658-4CA4-AD28-A22F6FF019FF}" type="sibTrans" cxnId="{D20921B7-2045-4B56-B4F9-3C229E8AED2E}">
      <dgm:prSet/>
      <dgm:spPr/>
      <dgm:t>
        <a:bodyPr/>
        <a:lstStyle/>
        <a:p>
          <a:endParaRPr lang="ru-RU"/>
        </a:p>
      </dgm:t>
    </dgm:pt>
    <dgm:pt modelId="{F2507729-206B-4FA7-B984-A3254F7179A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800" dirty="0" smtClean="0"/>
            <a:t>Складання протоколів та розгляд справи про адміністративні правопорушення</a:t>
          </a:r>
          <a:endParaRPr lang="ru-RU" sz="1800" dirty="0"/>
        </a:p>
      </dgm:t>
    </dgm:pt>
    <dgm:pt modelId="{806D6C1A-A001-4556-B502-1AB7BB39B3F4}" type="parTrans" cxnId="{6F866148-35DD-4E4D-AF5C-89F444B45534}">
      <dgm:prSet/>
      <dgm:spPr/>
      <dgm:t>
        <a:bodyPr/>
        <a:lstStyle/>
        <a:p>
          <a:endParaRPr lang="ru-RU"/>
        </a:p>
      </dgm:t>
    </dgm:pt>
    <dgm:pt modelId="{434897B8-7D20-4EC4-A06F-7F60B74B14FC}" type="sibTrans" cxnId="{6F866148-35DD-4E4D-AF5C-89F444B45534}">
      <dgm:prSet/>
      <dgm:spPr/>
      <dgm:t>
        <a:bodyPr/>
        <a:lstStyle/>
        <a:p>
          <a:endParaRPr lang="ru-RU"/>
        </a:p>
      </dgm:t>
    </dgm:pt>
    <dgm:pt modelId="{FAEBF8F8-829F-430F-9EC7-DD9B5168525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1800" dirty="0" smtClean="0"/>
            <a:t>Нормотворча, методологічна, статистична діяльність, взаємодія з іншими органами в державі та за її межами  </a:t>
          </a:r>
          <a:endParaRPr lang="ru-RU" sz="1800" dirty="0"/>
        </a:p>
      </dgm:t>
    </dgm:pt>
    <dgm:pt modelId="{0FB8839F-F7B7-4D88-9471-5147948AD7C0}" type="parTrans" cxnId="{A47BFEF7-8F43-44B9-9ED7-301B42B670D9}">
      <dgm:prSet/>
      <dgm:spPr/>
      <dgm:t>
        <a:bodyPr/>
        <a:lstStyle/>
        <a:p>
          <a:endParaRPr lang="ru-RU"/>
        </a:p>
      </dgm:t>
    </dgm:pt>
    <dgm:pt modelId="{A6517BF8-8B8D-4FDB-A4CE-EE9832EA471C}" type="sibTrans" cxnId="{A47BFEF7-8F43-44B9-9ED7-301B42B670D9}">
      <dgm:prSet/>
      <dgm:spPr/>
      <dgm:t>
        <a:bodyPr/>
        <a:lstStyle/>
        <a:p>
          <a:endParaRPr lang="ru-RU"/>
        </a:p>
      </dgm:t>
    </dgm:pt>
    <dgm:pt modelId="{0070E978-CEE5-4F82-92E6-8ED09C745433}" type="pres">
      <dgm:prSet presAssocID="{B5B62861-3044-4F59-A0B9-B7F0519385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45CFA-63CD-41D4-8361-8047DA9C4391}" type="pres">
      <dgm:prSet presAssocID="{DE5D0C1A-D63E-4F08-AADE-72625DC9A0F7}" presName="centerShape" presStyleLbl="node0" presStyleIdx="0" presStyleCnt="1" custScaleX="116105" custScaleY="116105" custLinFactNeighborX="-5789" custLinFactNeighborY="-6863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8D8E275-7458-43DB-827E-9145227B83D7}" type="pres">
      <dgm:prSet presAssocID="{575D88B8-F7DF-4950-9C7D-A7B686B02B5D}" presName="parTrans" presStyleLbl="sibTrans2D1" presStyleIdx="0" presStyleCnt="6" custAng="10834787"/>
      <dgm:spPr/>
      <dgm:t>
        <a:bodyPr/>
        <a:lstStyle/>
        <a:p>
          <a:endParaRPr lang="ru-RU"/>
        </a:p>
      </dgm:t>
    </dgm:pt>
    <dgm:pt modelId="{82567E55-9CD2-43A3-81B2-3C0124C26073}" type="pres">
      <dgm:prSet presAssocID="{575D88B8-F7DF-4950-9C7D-A7B686B02B5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DD363C4-A23F-445F-A46A-1D1185A6DF1C}" type="pres">
      <dgm:prSet presAssocID="{82130E3D-DF00-494F-9B06-5E51EC306AE9}" presName="node" presStyleLbl="node1" presStyleIdx="0" presStyleCnt="6" custScaleX="148772" custScaleY="105634" custRadScaleRad="158600" custRadScaleInc="-31515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D413A73-FE89-41C0-923F-39865CA36058}" type="pres">
      <dgm:prSet presAssocID="{46D7BBF7-F721-4985-9FBB-1CF31B93936A}" presName="parTrans" presStyleLbl="sibTrans2D1" presStyleIdx="1" presStyleCnt="6" custAng="10640526"/>
      <dgm:spPr/>
      <dgm:t>
        <a:bodyPr/>
        <a:lstStyle/>
        <a:p>
          <a:endParaRPr lang="ru-RU"/>
        </a:p>
      </dgm:t>
    </dgm:pt>
    <dgm:pt modelId="{D7EC2EC9-6515-4E86-9496-4D555AFC1C45}" type="pres">
      <dgm:prSet presAssocID="{46D7BBF7-F721-4985-9FBB-1CF31B93936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DD4BE7A-4121-4CB0-8301-D72F27DE87FE}" type="pres">
      <dgm:prSet presAssocID="{BB833C67-359E-4590-AF53-7BB3B0D396E7}" presName="node" presStyleLbl="node1" presStyleIdx="1" presStyleCnt="6" custScaleX="168950" custScaleY="120480" custRadScaleRad="175542" custRadScaleInc="-4033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08F9A04-99B7-46BE-8008-819376F9E39C}" type="pres">
      <dgm:prSet presAssocID="{EF0CD53D-A0C7-4AD0-81D7-8D2CD5795621}" presName="parTrans" presStyleLbl="sibTrans2D1" presStyleIdx="2" presStyleCnt="6" custAng="10723879" custLinFactNeighborX="45133" custLinFactNeighborY="-3180"/>
      <dgm:spPr/>
      <dgm:t>
        <a:bodyPr/>
        <a:lstStyle/>
        <a:p>
          <a:endParaRPr lang="ru-RU"/>
        </a:p>
      </dgm:t>
    </dgm:pt>
    <dgm:pt modelId="{A91D8CD8-3692-4623-88BB-A521F11EF195}" type="pres">
      <dgm:prSet presAssocID="{EF0CD53D-A0C7-4AD0-81D7-8D2CD579562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9FB2DC2-25E0-40F9-B777-C0D2939CBFA9}" type="pres">
      <dgm:prSet presAssocID="{5F3E8D85-0A8E-4528-826F-3EA536C6CD61}" presName="node" presStyleLbl="node1" presStyleIdx="2" presStyleCnt="6" custScaleX="328538" custScaleY="63667" custRadScaleRad="125139" custRadScaleInc="-2866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1A97862-9901-4B71-B3D0-7D1D73C6AE24}" type="pres">
      <dgm:prSet presAssocID="{BE59CA80-FBA0-4469-8754-476801EC4726}" presName="parTrans" presStyleLbl="sibTrans2D1" presStyleIdx="3" presStyleCnt="6" custAng="10627283"/>
      <dgm:spPr/>
      <dgm:t>
        <a:bodyPr/>
        <a:lstStyle/>
        <a:p>
          <a:endParaRPr lang="ru-RU"/>
        </a:p>
      </dgm:t>
    </dgm:pt>
    <dgm:pt modelId="{751D299E-3D7F-44CA-9C0C-13BCE9F21656}" type="pres">
      <dgm:prSet presAssocID="{BE59CA80-FBA0-4469-8754-476801EC472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50EDE18-7330-490E-961B-BF0E1097843F}" type="pres">
      <dgm:prSet presAssocID="{9EA78AF0-2D49-436F-AF49-DBAF167826B6}" presName="node" presStyleLbl="node1" presStyleIdx="3" presStyleCnt="6" custScaleX="127270" custScaleY="110729" custRadScaleRad="146594" custRadScaleInc="-3415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DCCD4EA-32C6-48ED-A855-4A23228CEF1D}" type="pres">
      <dgm:prSet presAssocID="{806D6C1A-A001-4556-B502-1AB7BB39B3F4}" presName="parTrans" presStyleLbl="sibTrans2D1" presStyleIdx="4" presStyleCnt="6" custAng="10755073"/>
      <dgm:spPr/>
      <dgm:t>
        <a:bodyPr/>
        <a:lstStyle/>
        <a:p>
          <a:endParaRPr lang="ru-RU"/>
        </a:p>
      </dgm:t>
    </dgm:pt>
    <dgm:pt modelId="{263F7153-5157-44A4-B843-B8216D8C6214}" type="pres">
      <dgm:prSet presAssocID="{806D6C1A-A001-4556-B502-1AB7BB39B3F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14DC46C-D37E-47DF-A893-20F321C339D9}" type="pres">
      <dgm:prSet presAssocID="{F2507729-206B-4FA7-B984-A3254F7179AB}" presName="node" presStyleLbl="node1" presStyleIdx="4" presStyleCnt="6" custScaleX="326665" custScaleY="74842" custRadScaleRad="131798" custRadScaleInc="-512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78138E3-CE78-45E0-83F4-CF7D2F0EF7A0}" type="pres">
      <dgm:prSet presAssocID="{0FB8839F-F7B7-4D88-9471-5147948AD7C0}" presName="parTrans" presStyleLbl="sibTrans2D1" presStyleIdx="5" presStyleCnt="6" custAng="10798743"/>
      <dgm:spPr/>
      <dgm:t>
        <a:bodyPr/>
        <a:lstStyle/>
        <a:p>
          <a:endParaRPr lang="ru-RU"/>
        </a:p>
      </dgm:t>
    </dgm:pt>
    <dgm:pt modelId="{55626604-26F9-48F8-BF80-8A4818F97789}" type="pres">
      <dgm:prSet presAssocID="{0FB8839F-F7B7-4D88-9471-5147948AD7C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615DF44-F694-4B18-BA08-FC42969F7EB5}" type="pres">
      <dgm:prSet presAssocID="{FAEBF8F8-829F-430F-9EC7-DD9B5168525A}" presName="node" presStyleLbl="node1" presStyleIdx="5" presStyleCnt="6" custScaleX="159230" custScaleY="137081" custRadScaleRad="148022" custRadScaleInc="5965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0A0E810A-0366-4275-AF33-0A692413DFA5}" srcId="{DE5D0C1A-D63E-4F08-AADE-72625DC9A0F7}" destId="{82130E3D-DF00-494F-9B06-5E51EC306AE9}" srcOrd="0" destOrd="0" parTransId="{575D88B8-F7DF-4950-9C7D-A7B686B02B5D}" sibTransId="{B5B1E4C2-1586-43EB-BAFF-4051E7ED714A}"/>
    <dgm:cxn modelId="{6F866148-35DD-4E4D-AF5C-89F444B45534}" srcId="{DE5D0C1A-D63E-4F08-AADE-72625DC9A0F7}" destId="{F2507729-206B-4FA7-B984-A3254F7179AB}" srcOrd="4" destOrd="0" parTransId="{806D6C1A-A001-4556-B502-1AB7BB39B3F4}" sibTransId="{434897B8-7D20-4EC4-A06F-7F60B74B14FC}"/>
    <dgm:cxn modelId="{DFFC6D5E-6CC1-499E-8A9C-68E5D6BF30CD}" type="presOf" srcId="{46D7BBF7-F721-4985-9FBB-1CF31B93936A}" destId="{FD413A73-FE89-41C0-923F-39865CA36058}" srcOrd="0" destOrd="0" presId="urn:microsoft.com/office/officeart/2005/8/layout/radial5"/>
    <dgm:cxn modelId="{99A400E8-466A-4869-A194-07B229B70596}" type="presOf" srcId="{0FB8839F-F7B7-4D88-9471-5147948AD7C0}" destId="{378138E3-CE78-45E0-83F4-CF7D2F0EF7A0}" srcOrd="0" destOrd="0" presId="urn:microsoft.com/office/officeart/2005/8/layout/radial5"/>
    <dgm:cxn modelId="{6790D0D6-2BD1-49A1-9792-97C324B2C703}" type="presOf" srcId="{5F3E8D85-0A8E-4528-826F-3EA536C6CD61}" destId="{B9FB2DC2-25E0-40F9-B777-C0D2939CBFA9}" srcOrd="0" destOrd="0" presId="urn:microsoft.com/office/officeart/2005/8/layout/radial5"/>
    <dgm:cxn modelId="{4D7F07C3-39BC-4D6C-A714-A73ED07E59AA}" type="presOf" srcId="{575D88B8-F7DF-4950-9C7D-A7B686B02B5D}" destId="{E8D8E275-7458-43DB-827E-9145227B83D7}" srcOrd="0" destOrd="0" presId="urn:microsoft.com/office/officeart/2005/8/layout/radial5"/>
    <dgm:cxn modelId="{0BCE7C6B-A3BF-47D6-989D-E4FAE2A9E031}" type="presOf" srcId="{806D6C1A-A001-4556-B502-1AB7BB39B3F4}" destId="{263F7153-5157-44A4-B843-B8216D8C6214}" srcOrd="1" destOrd="0" presId="urn:microsoft.com/office/officeart/2005/8/layout/radial5"/>
    <dgm:cxn modelId="{F23D01F4-3B98-462F-879A-5BF24433380A}" srcId="{DE5D0C1A-D63E-4F08-AADE-72625DC9A0F7}" destId="{BB833C67-359E-4590-AF53-7BB3B0D396E7}" srcOrd="1" destOrd="0" parTransId="{46D7BBF7-F721-4985-9FBB-1CF31B93936A}" sibTransId="{3173E7FA-3128-4B3E-BA52-210E1506A8C2}"/>
    <dgm:cxn modelId="{A1517F69-30E3-4824-9C9A-351733B7840C}" type="presOf" srcId="{EF0CD53D-A0C7-4AD0-81D7-8D2CD5795621}" destId="{708F9A04-99B7-46BE-8008-819376F9E39C}" srcOrd="0" destOrd="0" presId="urn:microsoft.com/office/officeart/2005/8/layout/radial5"/>
    <dgm:cxn modelId="{926299EC-66C5-428A-81EE-9FE0FF89E905}" type="presOf" srcId="{806D6C1A-A001-4556-B502-1AB7BB39B3F4}" destId="{BDCCD4EA-32C6-48ED-A855-4A23228CEF1D}" srcOrd="0" destOrd="0" presId="urn:microsoft.com/office/officeart/2005/8/layout/radial5"/>
    <dgm:cxn modelId="{2B5A1CB4-0A21-475B-B00D-AA6D73EF3D57}" srcId="{DE5D0C1A-D63E-4F08-AADE-72625DC9A0F7}" destId="{5F3E8D85-0A8E-4528-826F-3EA536C6CD61}" srcOrd="2" destOrd="0" parTransId="{EF0CD53D-A0C7-4AD0-81D7-8D2CD5795621}" sibTransId="{341CEBEA-AC17-4278-8E8C-EEC5D693E622}"/>
    <dgm:cxn modelId="{F7CA8E50-2038-4088-9B5D-E086E9C18299}" type="presOf" srcId="{0FB8839F-F7B7-4D88-9471-5147948AD7C0}" destId="{55626604-26F9-48F8-BF80-8A4818F97789}" srcOrd="1" destOrd="0" presId="urn:microsoft.com/office/officeart/2005/8/layout/radial5"/>
    <dgm:cxn modelId="{A47BFEF7-8F43-44B9-9ED7-301B42B670D9}" srcId="{DE5D0C1A-D63E-4F08-AADE-72625DC9A0F7}" destId="{FAEBF8F8-829F-430F-9EC7-DD9B5168525A}" srcOrd="5" destOrd="0" parTransId="{0FB8839F-F7B7-4D88-9471-5147948AD7C0}" sibTransId="{A6517BF8-8B8D-4FDB-A4CE-EE9832EA471C}"/>
    <dgm:cxn modelId="{950EC34D-7868-4E82-BF66-B4598B0F9830}" type="presOf" srcId="{FAEBF8F8-829F-430F-9EC7-DD9B5168525A}" destId="{F615DF44-F694-4B18-BA08-FC42969F7EB5}" srcOrd="0" destOrd="0" presId="urn:microsoft.com/office/officeart/2005/8/layout/radial5"/>
    <dgm:cxn modelId="{D20921B7-2045-4B56-B4F9-3C229E8AED2E}" srcId="{DE5D0C1A-D63E-4F08-AADE-72625DC9A0F7}" destId="{9EA78AF0-2D49-436F-AF49-DBAF167826B6}" srcOrd="3" destOrd="0" parTransId="{BE59CA80-FBA0-4469-8754-476801EC4726}" sibTransId="{E82D224E-4658-4CA4-AD28-A22F6FF019FF}"/>
    <dgm:cxn modelId="{0102B92B-74B8-4063-8879-963ED7B97CB9}" type="presOf" srcId="{BE59CA80-FBA0-4469-8754-476801EC4726}" destId="{61A97862-9901-4B71-B3D0-7D1D73C6AE24}" srcOrd="0" destOrd="0" presId="urn:microsoft.com/office/officeart/2005/8/layout/radial5"/>
    <dgm:cxn modelId="{EF0E6263-68E6-4673-80F0-C4BEBE501F1F}" type="presOf" srcId="{82130E3D-DF00-494F-9B06-5E51EC306AE9}" destId="{2DD363C4-A23F-445F-A46A-1D1185A6DF1C}" srcOrd="0" destOrd="0" presId="urn:microsoft.com/office/officeart/2005/8/layout/radial5"/>
    <dgm:cxn modelId="{D66240CE-9404-4194-B247-E136A6A2612D}" type="presOf" srcId="{B5B62861-3044-4F59-A0B9-B7F0519385BC}" destId="{0070E978-CEE5-4F82-92E6-8ED09C745433}" srcOrd="0" destOrd="0" presId="urn:microsoft.com/office/officeart/2005/8/layout/radial5"/>
    <dgm:cxn modelId="{B1A6696B-81C4-48B4-9942-26E7603B0ED9}" type="presOf" srcId="{575D88B8-F7DF-4950-9C7D-A7B686B02B5D}" destId="{82567E55-9CD2-43A3-81B2-3C0124C26073}" srcOrd="1" destOrd="0" presId="urn:microsoft.com/office/officeart/2005/8/layout/radial5"/>
    <dgm:cxn modelId="{93067688-7763-4D9E-B339-218F96E85F30}" type="presOf" srcId="{BE59CA80-FBA0-4469-8754-476801EC4726}" destId="{751D299E-3D7F-44CA-9C0C-13BCE9F21656}" srcOrd="1" destOrd="0" presId="urn:microsoft.com/office/officeart/2005/8/layout/radial5"/>
    <dgm:cxn modelId="{31A5A57F-C64B-49D8-9C81-8F91255576A0}" type="presOf" srcId="{BB833C67-359E-4590-AF53-7BB3B0D396E7}" destId="{7DD4BE7A-4121-4CB0-8301-D72F27DE87FE}" srcOrd="0" destOrd="0" presId="urn:microsoft.com/office/officeart/2005/8/layout/radial5"/>
    <dgm:cxn modelId="{8AD9C2A8-248F-4E38-9FA2-9CC81C3E655D}" type="presOf" srcId="{46D7BBF7-F721-4985-9FBB-1CF31B93936A}" destId="{D7EC2EC9-6515-4E86-9496-4D555AFC1C45}" srcOrd="1" destOrd="0" presId="urn:microsoft.com/office/officeart/2005/8/layout/radial5"/>
    <dgm:cxn modelId="{E24BD280-881B-404D-A568-CD58AF639E77}" type="presOf" srcId="{F2507729-206B-4FA7-B984-A3254F7179AB}" destId="{614DC46C-D37E-47DF-A893-20F321C339D9}" srcOrd="0" destOrd="0" presId="urn:microsoft.com/office/officeart/2005/8/layout/radial5"/>
    <dgm:cxn modelId="{1CE0A44F-5B19-461A-AFDE-2CD428F8AE28}" type="presOf" srcId="{9EA78AF0-2D49-436F-AF49-DBAF167826B6}" destId="{F50EDE18-7330-490E-961B-BF0E1097843F}" srcOrd="0" destOrd="0" presId="urn:microsoft.com/office/officeart/2005/8/layout/radial5"/>
    <dgm:cxn modelId="{569C13AD-7860-4932-8E56-84A6ED4C12B0}" type="presOf" srcId="{EF0CD53D-A0C7-4AD0-81D7-8D2CD5795621}" destId="{A91D8CD8-3692-4623-88BB-A521F11EF195}" srcOrd="1" destOrd="0" presId="urn:microsoft.com/office/officeart/2005/8/layout/radial5"/>
    <dgm:cxn modelId="{E8D00ED7-5B32-4E70-B857-6C5DDAAB82F8}" srcId="{B5B62861-3044-4F59-A0B9-B7F0519385BC}" destId="{DE5D0C1A-D63E-4F08-AADE-72625DC9A0F7}" srcOrd="0" destOrd="0" parTransId="{2E7B6207-1255-4889-AE62-6DF56C1D41C5}" sibTransId="{A1A32A2F-F1EB-4B9E-BDAF-B32B3683E28E}"/>
    <dgm:cxn modelId="{2D5A43C4-70D6-4D28-AB17-C318EE24501E}" type="presOf" srcId="{DE5D0C1A-D63E-4F08-AADE-72625DC9A0F7}" destId="{B2E45CFA-63CD-41D4-8361-8047DA9C4391}" srcOrd="0" destOrd="0" presId="urn:microsoft.com/office/officeart/2005/8/layout/radial5"/>
    <dgm:cxn modelId="{B731E25E-FB45-42FA-AA3B-E1E8A808CB80}" type="presParOf" srcId="{0070E978-CEE5-4F82-92E6-8ED09C745433}" destId="{B2E45CFA-63CD-41D4-8361-8047DA9C4391}" srcOrd="0" destOrd="0" presId="urn:microsoft.com/office/officeart/2005/8/layout/radial5"/>
    <dgm:cxn modelId="{CE4D7244-D70A-452E-B959-2D8D884582A2}" type="presParOf" srcId="{0070E978-CEE5-4F82-92E6-8ED09C745433}" destId="{E8D8E275-7458-43DB-827E-9145227B83D7}" srcOrd="1" destOrd="0" presId="urn:microsoft.com/office/officeart/2005/8/layout/radial5"/>
    <dgm:cxn modelId="{8C946338-C038-45B5-B259-87D919E80337}" type="presParOf" srcId="{E8D8E275-7458-43DB-827E-9145227B83D7}" destId="{82567E55-9CD2-43A3-81B2-3C0124C26073}" srcOrd="0" destOrd="0" presId="urn:microsoft.com/office/officeart/2005/8/layout/radial5"/>
    <dgm:cxn modelId="{EB3F5E3D-465A-4DAC-BC31-0CD2D778863E}" type="presParOf" srcId="{0070E978-CEE5-4F82-92E6-8ED09C745433}" destId="{2DD363C4-A23F-445F-A46A-1D1185A6DF1C}" srcOrd="2" destOrd="0" presId="urn:microsoft.com/office/officeart/2005/8/layout/radial5"/>
    <dgm:cxn modelId="{8AC1408A-AAB7-480B-B532-2F0E1BF32431}" type="presParOf" srcId="{0070E978-CEE5-4F82-92E6-8ED09C745433}" destId="{FD413A73-FE89-41C0-923F-39865CA36058}" srcOrd="3" destOrd="0" presId="urn:microsoft.com/office/officeart/2005/8/layout/radial5"/>
    <dgm:cxn modelId="{CDCD5C36-81A3-4139-BE3B-E0C793B4D9CE}" type="presParOf" srcId="{FD413A73-FE89-41C0-923F-39865CA36058}" destId="{D7EC2EC9-6515-4E86-9496-4D555AFC1C45}" srcOrd="0" destOrd="0" presId="urn:microsoft.com/office/officeart/2005/8/layout/radial5"/>
    <dgm:cxn modelId="{8F32BE4A-8CD3-4873-9FCD-996B2CB15EEF}" type="presParOf" srcId="{0070E978-CEE5-4F82-92E6-8ED09C745433}" destId="{7DD4BE7A-4121-4CB0-8301-D72F27DE87FE}" srcOrd="4" destOrd="0" presId="urn:microsoft.com/office/officeart/2005/8/layout/radial5"/>
    <dgm:cxn modelId="{5F37729D-8FDD-4956-979B-188105C7EB74}" type="presParOf" srcId="{0070E978-CEE5-4F82-92E6-8ED09C745433}" destId="{708F9A04-99B7-46BE-8008-819376F9E39C}" srcOrd="5" destOrd="0" presId="urn:microsoft.com/office/officeart/2005/8/layout/radial5"/>
    <dgm:cxn modelId="{40F61617-C373-4FCE-9759-9630D2916CC2}" type="presParOf" srcId="{708F9A04-99B7-46BE-8008-819376F9E39C}" destId="{A91D8CD8-3692-4623-88BB-A521F11EF195}" srcOrd="0" destOrd="0" presId="urn:microsoft.com/office/officeart/2005/8/layout/radial5"/>
    <dgm:cxn modelId="{CCB39E3B-D75F-4C76-B063-0188C5267965}" type="presParOf" srcId="{0070E978-CEE5-4F82-92E6-8ED09C745433}" destId="{B9FB2DC2-25E0-40F9-B777-C0D2939CBFA9}" srcOrd="6" destOrd="0" presId="urn:microsoft.com/office/officeart/2005/8/layout/radial5"/>
    <dgm:cxn modelId="{C53C4BC9-322D-44D8-B1FA-9DAD2B832967}" type="presParOf" srcId="{0070E978-CEE5-4F82-92E6-8ED09C745433}" destId="{61A97862-9901-4B71-B3D0-7D1D73C6AE24}" srcOrd="7" destOrd="0" presId="urn:microsoft.com/office/officeart/2005/8/layout/radial5"/>
    <dgm:cxn modelId="{5C57D56C-B63E-45CA-A080-F1F3829716C4}" type="presParOf" srcId="{61A97862-9901-4B71-B3D0-7D1D73C6AE24}" destId="{751D299E-3D7F-44CA-9C0C-13BCE9F21656}" srcOrd="0" destOrd="0" presId="urn:microsoft.com/office/officeart/2005/8/layout/radial5"/>
    <dgm:cxn modelId="{40346950-131B-428B-9959-06DD5D2E20E1}" type="presParOf" srcId="{0070E978-CEE5-4F82-92E6-8ED09C745433}" destId="{F50EDE18-7330-490E-961B-BF0E1097843F}" srcOrd="8" destOrd="0" presId="urn:microsoft.com/office/officeart/2005/8/layout/radial5"/>
    <dgm:cxn modelId="{16D436D9-BA4A-4EC5-B03A-36E729AE6F07}" type="presParOf" srcId="{0070E978-CEE5-4F82-92E6-8ED09C745433}" destId="{BDCCD4EA-32C6-48ED-A855-4A23228CEF1D}" srcOrd="9" destOrd="0" presId="urn:microsoft.com/office/officeart/2005/8/layout/radial5"/>
    <dgm:cxn modelId="{4DB13C21-6C3B-41DA-8AE3-EA3041F7AE9C}" type="presParOf" srcId="{BDCCD4EA-32C6-48ED-A855-4A23228CEF1D}" destId="{263F7153-5157-44A4-B843-B8216D8C6214}" srcOrd="0" destOrd="0" presId="urn:microsoft.com/office/officeart/2005/8/layout/radial5"/>
    <dgm:cxn modelId="{7D1ABFAD-F6D0-4342-AC4C-99AE21C23C54}" type="presParOf" srcId="{0070E978-CEE5-4F82-92E6-8ED09C745433}" destId="{614DC46C-D37E-47DF-A893-20F321C339D9}" srcOrd="10" destOrd="0" presId="urn:microsoft.com/office/officeart/2005/8/layout/radial5"/>
    <dgm:cxn modelId="{D49658CE-991D-4D92-BD54-4870D3D43A9F}" type="presParOf" srcId="{0070E978-CEE5-4F82-92E6-8ED09C745433}" destId="{378138E3-CE78-45E0-83F4-CF7D2F0EF7A0}" srcOrd="11" destOrd="0" presId="urn:microsoft.com/office/officeart/2005/8/layout/radial5"/>
    <dgm:cxn modelId="{E8EC892C-0162-4954-A3D4-EB2512341E65}" type="presParOf" srcId="{378138E3-CE78-45E0-83F4-CF7D2F0EF7A0}" destId="{55626604-26F9-48F8-BF80-8A4818F97789}" srcOrd="0" destOrd="0" presId="urn:microsoft.com/office/officeart/2005/8/layout/radial5"/>
    <dgm:cxn modelId="{1230AE24-B770-4927-990F-8983B70B2A60}" type="presParOf" srcId="{0070E978-CEE5-4F82-92E6-8ED09C745433}" destId="{F615DF44-F694-4B18-BA08-FC42969F7EB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F4B1C-72D8-4AE6-8B46-430052AB7E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6AA4EB-3B9E-4D57-AB83-77869EBDEFC0}">
      <dgm:prSet phldrT="[Текст]" custT="1"/>
      <dgm:spPr/>
      <dgm:t>
        <a:bodyPr/>
        <a:lstStyle/>
        <a:p>
          <a:pPr algn="just"/>
          <a:r>
            <a:rPr lang="uk-UA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Реалізація зазначеної Концепції не потребує додаткових витрат державного та місцевих бюджетів України.</a:t>
          </a:r>
          <a:endParaRPr lang="uk-UA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72C3A87-0A5E-4D53-AB41-AC010B2710CB}" type="parTrans" cxnId="{9EEDE2BD-1278-47BD-880F-03B1395E757D}">
      <dgm:prSet/>
      <dgm:spPr/>
      <dgm:t>
        <a:bodyPr/>
        <a:lstStyle/>
        <a:p>
          <a:endParaRPr lang="ru-RU"/>
        </a:p>
      </dgm:t>
    </dgm:pt>
    <dgm:pt modelId="{E021E043-D340-4A0F-82BC-D67289932BB7}" type="sibTrans" cxnId="{9EEDE2BD-1278-47BD-880F-03B1395E757D}">
      <dgm:prSet/>
      <dgm:spPr/>
      <dgm:t>
        <a:bodyPr/>
        <a:lstStyle/>
        <a:p>
          <a:endParaRPr lang="ru-RU"/>
        </a:p>
      </dgm:t>
    </dgm:pt>
    <dgm:pt modelId="{9AABEC17-2DDC-4110-9A74-02EEF9BCBB45}">
      <dgm:prSet phldrT="[Текст]" custT="1"/>
      <dgm:spPr/>
      <dgm:t>
        <a:bodyPr/>
        <a:lstStyle/>
        <a:p>
          <a:pPr marL="0" indent="0" algn="just">
            <a:spcAft>
              <a:spcPts val="0"/>
            </a:spcAft>
          </a:pPr>
          <a:r>
            <a:rPr lang="uk-UA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Реалізація Концепції має здійснюватися у межах видатків, передбачених у державному бюджеті на утримання державних органів та їх підрозділів, на базі яких буде створено центральний орган виконавчої влади у сфері охорони економічної безпеки держави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CB5ACFB-4EBA-4FE8-AAB5-EAACC11A6A2F}" type="parTrans" cxnId="{BA6D4B38-EB50-4DC3-BE3B-13B319168385}">
      <dgm:prSet/>
      <dgm:spPr/>
      <dgm:t>
        <a:bodyPr/>
        <a:lstStyle/>
        <a:p>
          <a:endParaRPr lang="ru-RU"/>
        </a:p>
      </dgm:t>
    </dgm:pt>
    <dgm:pt modelId="{F1161351-D849-43B9-A804-C63E403D4EDA}" type="sibTrans" cxnId="{BA6D4B38-EB50-4DC3-BE3B-13B319168385}">
      <dgm:prSet/>
      <dgm:spPr/>
      <dgm:t>
        <a:bodyPr/>
        <a:lstStyle/>
        <a:p>
          <a:endParaRPr lang="ru-RU"/>
        </a:p>
      </dgm:t>
    </dgm:pt>
    <dgm:pt modelId="{A2E1064E-1642-475E-8F73-E14B0FF6EA17}">
      <dgm:prSet phldrT="[Текст]" custT="1"/>
      <dgm:spPr/>
      <dgm:t>
        <a:bodyPr/>
        <a:lstStyle/>
        <a:p>
          <a:r>
            <a: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Крім того у зв’язку із позбавленням різних органів виконавчої влади функцій запобігання та боротьби з економічними правопорушеннями, і передачею функцій з контролю за дотриманням та виконанням законодавства у фінансовій сфері СФР, буде проведено і оптимізацію структури цих органів, що в свою чергу дозволить оптимізувати видатки на їх утримання.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B3739FD-1858-45C5-A735-C2BB4439B73B}" type="parTrans" cxnId="{E4A5B057-CCE3-4C11-9DD4-1F1EB3FBA21E}">
      <dgm:prSet/>
      <dgm:spPr/>
      <dgm:t>
        <a:bodyPr/>
        <a:lstStyle/>
        <a:p>
          <a:endParaRPr lang="ru-RU"/>
        </a:p>
      </dgm:t>
    </dgm:pt>
    <dgm:pt modelId="{0550253B-C06E-4D4F-ACDA-AB187F0E56C7}" type="sibTrans" cxnId="{E4A5B057-CCE3-4C11-9DD4-1F1EB3FBA21E}">
      <dgm:prSet/>
      <dgm:spPr/>
      <dgm:t>
        <a:bodyPr/>
        <a:lstStyle/>
        <a:p>
          <a:endParaRPr lang="ru-RU"/>
        </a:p>
      </dgm:t>
    </dgm:pt>
    <dgm:pt modelId="{3CBA8FD1-AB4E-40D0-972F-7F01A4E3324F}" type="pres">
      <dgm:prSet presAssocID="{A1FF4B1C-72D8-4AE6-8B46-430052AB7E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38CC6-BE65-4D75-97A9-A3F946A676AB}" type="pres">
      <dgm:prSet presAssocID="{4B6AA4EB-3B9E-4D57-AB83-77869EBDEFC0}" presName="parentText" presStyleLbl="node1" presStyleIdx="0" presStyleCnt="3" custScaleY="57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B0D4B-4535-47A4-AD36-00C9F4808674}" type="pres">
      <dgm:prSet presAssocID="{E021E043-D340-4A0F-82BC-D67289932BB7}" presName="spacer" presStyleCnt="0"/>
      <dgm:spPr/>
    </dgm:pt>
    <dgm:pt modelId="{D41E14A8-9542-4C4B-AAA7-706873D50023}" type="pres">
      <dgm:prSet presAssocID="{9AABEC17-2DDC-4110-9A74-02EEF9BCBB45}" presName="parentText" presStyleLbl="node1" presStyleIdx="1" presStyleCnt="3" custScaleY="697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1E3E2-ED3B-4A36-A394-9B6277342652}" type="pres">
      <dgm:prSet presAssocID="{F1161351-D849-43B9-A804-C63E403D4EDA}" presName="spacer" presStyleCnt="0"/>
      <dgm:spPr/>
    </dgm:pt>
    <dgm:pt modelId="{5E1319D9-186E-4529-A7FB-5DE6383813F3}" type="pres">
      <dgm:prSet presAssocID="{A2E1064E-1642-475E-8F73-E14B0FF6EA17}" presName="parentText" presStyleLbl="node1" presStyleIdx="2" presStyleCnt="3" custLinFactY="4821" custLinFactNeighborX="22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5B057-CCE3-4C11-9DD4-1F1EB3FBA21E}" srcId="{A1FF4B1C-72D8-4AE6-8B46-430052AB7E2F}" destId="{A2E1064E-1642-475E-8F73-E14B0FF6EA17}" srcOrd="2" destOrd="0" parTransId="{4B3739FD-1858-45C5-A735-C2BB4439B73B}" sibTransId="{0550253B-C06E-4D4F-ACDA-AB187F0E56C7}"/>
    <dgm:cxn modelId="{BA6D4B38-EB50-4DC3-BE3B-13B319168385}" srcId="{A1FF4B1C-72D8-4AE6-8B46-430052AB7E2F}" destId="{9AABEC17-2DDC-4110-9A74-02EEF9BCBB45}" srcOrd="1" destOrd="0" parTransId="{6CB5ACFB-4EBA-4FE8-AAB5-EAACC11A6A2F}" sibTransId="{F1161351-D849-43B9-A804-C63E403D4EDA}"/>
    <dgm:cxn modelId="{C18868AB-38FA-472E-A8F6-DBE2A59AF5BB}" type="presOf" srcId="{A2E1064E-1642-475E-8F73-E14B0FF6EA17}" destId="{5E1319D9-186E-4529-A7FB-5DE6383813F3}" srcOrd="0" destOrd="0" presId="urn:microsoft.com/office/officeart/2005/8/layout/vList2"/>
    <dgm:cxn modelId="{48133BFA-4D93-4422-9D1F-8992F85989F8}" type="presOf" srcId="{9AABEC17-2DDC-4110-9A74-02EEF9BCBB45}" destId="{D41E14A8-9542-4C4B-AAA7-706873D50023}" srcOrd="0" destOrd="0" presId="urn:microsoft.com/office/officeart/2005/8/layout/vList2"/>
    <dgm:cxn modelId="{4E05D855-9414-4542-81F0-7AE91D99AD8B}" type="presOf" srcId="{A1FF4B1C-72D8-4AE6-8B46-430052AB7E2F}" destId="{3CBA8FD1-AB4E-40D0-972F-7F01A4E3324F}" srcOrd="0" destOrd="0" presId="urn:microsoft.com/office/officeart/2005/8/layout/vList2"/>
    <dgm:cxn modelId="{9EEDE2BD-1278-47BD-880F-03B1395E757D}" srcId="{A1FF4B1C-72D8-4AE6-8B46-430052AB7E2F}" destId="{4B6AA4EB-3B9E-4D57-AB83-77869EBDEFC0}" srcOrd="0" destOrd="0" parTransId="{A72C3A87-0A5E-4D53-AB41-AC010B2710CB}" sibTransId="{E021E043-D340-4A0F-82BC-D67289932BB7}"/>
    <dgm:cxn modelId="{1827FF89-EF27-40BE-B5A6-A18519CCB9EA}" type="presOf" srcId="{4B6AA4EB-3B9E-4D57-AB83-77869EBDEFC0}" destId="{F0838CC6-BE65-4D75-97A9-A3F946A676AB}" srcOrd="0" destOrd="0" presId="urn:microsoft.com/office/officeart/2005/8/layout/vList2"/>
    <dgm:cxn modelId="{BB173157-D38B-495D-AC1B-0C6704387993}" type="presParOf" srcId="{3CBA8FD1-AB4E-40D0-972F-7F01A4E3324F}" destId="{F0838CC6-BE65-4D75-97A9-A3F946A676AB}" srcOrd="0" destOrd="0" presId="urn:microsoft.com/office/officeart/2005/8/layout/vList2"/>
    <dgm:cxn modelId="{468C80CD-1B92-42A4-A988-CCB19904447C}" type="presParOf" srcId="{3CBA8FD1-AB4E-40D0-972F-7F01A4E3324F}" destId="{FC0B0D4B-4535-47A4-AD36-00C9F4808674}" srcOrd="1" destOrd="0" presId="urn:microsoft.com/office/officeart/2005/8/layout/vList2"/>
    <dgm:cxn modelId="{8E72DF55-4CAA-40F6-BE26-419332D6980B}" type="presParOf" srcId="{3CBA8FD1-AB4E-40D0-972F-7F01A4E3324F}" destId="{D41E14A8-9542-4C4B-AAA7-706873D50023}" srcOrd="2" destOrd="0" presId="urn:microsoft.com/office/officeart/2005/8/layout/vList2"/>
    <dgm:cxn modelId="{5AACC362-FC98-4282-8079-3D13CF23FA9F}" type="presParOf" srcId="{3CBA8FD1-AB4E-40D0-972F-7F01A4E3324F}" destId="{7281E3E2-ED3B-4A36-A394-9B6277342652}" srcOrd="3" destOrd="0" presId="urn:microsoft.com/office/officeart/2005/8/layout/vList2"/>
    <dgm:cxn modelId="{7EC71143-00A9-460D-B723-AF47D29D716C}" type="presParOf" srcId="{3CBA8FD1-AB4E-40D0-972F-7F01A4E3324F}" destId="{5E1319D9-186E-4529-A7FB-5DE6383813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45CFA-63CD-41D4-8361-8047DA9C4391}">
      <dsp:nvSpPr>
        <dsp:cNvPr id="0" name=""/>
        <dsp:cNvSpPr/>
      </dsp:nvSpPr>
      <dsp:spPr>
        <a:xfrm>
          <a:off x="3545348" y="1752318"/>
          <a:ext cx="1821297" cy="1821297"/>
        </a:xfrm>
        <a:prstGeom prst="flowChartAlternateProcess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ЦОВВ у сфері охорони економічної безпеки держави</a:t>
          </a:r>
          <a:endParaRPr lang="ru-RU" sz="1800" kern="1200" dirty="0"/>
        </a:p>
      </dsp:txBody>
      <dsp:txXfrm>
        <a:off x="3634255" y="1841225"/>
        <a:ext cx="1643483" cy="1643483"/>
      </dsp:txXfrm>
    </dsp:sp>
    <dsp:sp modelId="{E8D8E275-7458-43DB-827E-9145227B83D7}">
      <dsp:nvSpPr>
        <dsp:cNvPr id="0" name=""/>
        <dsp:cNvSpPr/>
      </dsp:nvSpPr>
      <dsp:spPr>
        <a:xfrm rot="21024338">
          <a:off x="2662927" y="2660637"/>
          <a:ext cx="640206" cy="53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664046" y="2780640"/>
        <a:ext cx="480203" cy="320007"/>
      </dsp:txXfrm>
    </dsp:sp>
    <dsp:sp modelId="{2DD363C4-A23F-445F-A46A-1D1185A6DF1C}">
      <dsp:nvSpPr>
        <dsp:cNvPr id="0" name=""/>
        <dsp:cNvSpPr/>
      </dsp:nvSpPr>
      <dsp:spPr>
        <a:xfrm>
          <a:off x="72568" y="2411699"/>
          <a:ext cx="2333732" cy="1657042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Фінансовий контроль відповідно до покладених на ЦОВВ завдань </a:t>
          </a:r>
          <a:endParaRPr lang="ru-RU" sz="1800" kern="1200" dirty="0"/>
        </a:p>
      </dsp:txBody>
      <dsp:txXfrm>
        <a:off x="153458" y="2492589"/>
        <a:ext cx="2171952" cy="1495262"/>
      </dsp:txXfrm>
    </dsp:sp>
    <dsp:sp modelId="{FD413A73-FE89-41C0-923F-39865CA36058}">
      <dsp:nvSpPr>
        <dsp:cNvPr id="0" name=""/>
        <dsp:cNvSpPr/>
      </dsp:nvSpPr>
      <dsp:spPr>
        <a:xfrm rot="1441961">
          <a:off x="2689036" y="1689850"/>
          <a:ext cx="723554" cy="53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695971" y="1763938"/>
        <a:ext cx="563551" cy="320007"/>
      </dsp:txXfrm>
    </dsp:sp>
    <dsp:sp modelId="{7DD4BE7A-4121-4CB0-8301-D72F27DE87FE}">
      <dsp:nvSpPr>
        <dsp:cNvPr id="0" name=""/>
        <dsp:cNvSpPr/>
      </dsp:nvSpPr>
      <dsp:spPr>
        <a:xfrm>
          <a:off x="14485" y="151268"/>
          <a:ext cx="2650257" cy="188992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Окремі функції податкового та митного контролю відповідно до покладених на ЦОВВ завдань</a:t>
          </a:r>
          <a:endParaRPr lang="ru-RU" sz="1800" kern="1200" dirty="0"/>
        </a:p>
      </dsp:txBody>
      <dsp:txXfrm>
        <a:off x="106744" y="243527"/>
        <a:ext cx="2465739" cy="1705408"/>
      </dsp:txXfrm>
    </dsp:sp>
    <dsp:sp modelId="{708F9A04-99B7-46BE-8008-819376F9E39C}">
      <dsp:nvSpPr>
        <dsp:cNvPr id="0" name=""/>
        <dsp:cNvSpPr/>
      </dsp:nvSpPr>
      <dsp:spPr>
        <a:xfrm rot="7855135">
          <a:off x="5395114" y="1312097"/>
          <a:ext cx="578862" cy="53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527516" y="1358314"/>
        <a:ext cx="418859" cy="320007"/>
      </dsp:txXfrm>
    </dsp:sp>
    <dsp:sp modelId="{B9FB2DC2-25E0-40F9-B777-C0D2939CBFA9}">
      <dsp:nvSpPr>
        <dsp:cNvPr id="0" name=""/>
        <dsp:cNvSpPr/>
      </dsp:nvSpPr>
      <dsp:spPr>
        <a:xfrm>
          <a:off x="3669969" y="187769"/>
          <a:ext cx="5153657" cy="998721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Досудове розслідування економічних правопорушень</a:t>
          </a:r>
          <a:endParaRPr lang="ru-RU" sz="1800" kern="1200" dirty="0"/>
        </a:p>
      </dsp:txBody>
      <dsp:txXfrm>
        <a:off x="3718723" y="236523"/>
        <a:ext cx="5056149" cy="901213"/>
      </dsp:txXfrm>
    </dsp:sp>
    <dsp:sp modelId="{61A97862-9901-4B71-B3D0-7D1D73C6AE24}">
      <dsp:nvSpPr>
        <dsp:cNvPr id="0" name=""/>
        <dsp:cNvSpPr/>
      </dsp:nvSpPr>
      <dsp:spPr>
        <a:xfrm rot="10231768">
          <a:off x="5688512" y="2207547"/>
          <a:ext cx="801593" cy="53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847425" y="2301053"/>
        <a:ext cx="641590" cy="320007"/>
      </dsp:txXfrm>
    </dsp:sp>
    <dsp:sp modelId="{F50EDE18-7330-490E-961B-BF0E1097843F}">
      <dsp:nvSpPr>
        <dsp:cNvPr id="0" name=""/>
        <dsp:cNvSpPr/>
      </dsp:nvSpPr>
      <dsp:spPr>
        <a:xfrm>
          <a:off x="6854376" y="1401970"/>
          <a:ext cx="1996438" cy="173696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Оперативно-розшукова діяльність </a:t>
          </a:r>
          <a:endParaRPr lang="ru-RU" sz="1800" kern="1200" dirty="0"/>
        </a:p>
      </dsp:txBody>
      <dsp:txXfrm>
        <a:off x="6939168" y="1486762"/>
        <a:ext cx="1826854" cy="1567382"/>
      </dsp:txXfrm>
    </dsp:sp>
    <dsp:sp modelId="{BDCCD4EA-32C6-48ED-A855-4A23228CEF1D}">
      <dsp:nvSpPr>
        <dsp:cNvPr id="0" name=""/>
        <dsp:cNvSpPr/>
      </dsp:nvSpPr>
      <dsp:spPr>
        <a:xfrm rot="18373732">
          <a:off x="3172936" y="3635513"/>
          <a:ext cx="699999" cy="53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205656" y="3806716"/>
        <a:ext cx="539996" cy="320007"/>
      </dsp:txXfrm>
    </dsp:sp>
    <dsp:sp modelId="{614DC46C-D37E-47DF-A893-20F321C339D9}">
      <dsp:nvSpPr>
        <dsp:cNvPr id="0" name=""/>
        <dsp:cNvSpPr/>
      </dsp:nvSpPr>
      <dsp:spPr>
        <a:xfrm>
          <a:off x="116111" y="4437023"/>
          <a:ext cx="5124276" cy="117401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Складання протоколів та розгляд справи про адміністративні правопорушення</a:t>
          </a:r>
          <a:endParaRPr lang="ru-RU" sz="1800" kern="1200" dirty="0"/>
        </a:p>
      </dsp:txBody>
      <dsp:txXfrm>
        <a:off x="173422" y="4494334"/>
        <a:ext cx="5009654" cy="1059397"/>
      </dsp:txXfrm>
    </dsp:sp>
    <dsp:sp modelId="{378138E3-CE78-45E0-83F4-CF7D2F0EF7A0}">
      <dsp:nvSpPr>
        <dsp:cNvPr id="0" name=""/>
        <dsp:cNvSpPr/>
      </dsp:nvSpPr>
      <dsp:spPr>
        <a:xfrm rot="12670627">
          <a:off x="5462088" y="3248790"/>
          <a:ext cx="803307" cy="53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610536" y="3396875"/>
        <a:ext cx="643304" cy="320007"/>
      </dsp:txXfrm>
    </dsp:sp>
    <dsp:sp modelId="{F615DF44-F694-4B18-BA08-FC42969F7EB5}">
      <dsp:nvSpPr>
        <dsp:cNvPr id="0" name=""/>
        <dsp:cNvSpPr/>
      </dsp:nvSpPr>
      <dsp:spPr>
        <a:xfrm>
          <a:off x="6304025" y="3463215"/>
          <a:ext cx="2497783" cy="215034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Нормотворча, методологічна, статистична діяльність, взаємодія з іншими органами в державі та за її межами  </a:t>
          </a:r>
          <a:endParaRPr lang="ru-RU" sz="1800" kern="1200" dirty="0"/>
        </a:p>
      </dsp:txBody>
      <dsp:txXfrm>
        <a:off x="6408996" y="3568186"/>
        <a:ext cx="2287841" cy="194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38CC6-BE65-4D75-97A9-A3F946A676AB}">
      <dsp:nvSpPr>
        <dsp:cNvPr id="0" name=""/>
        <dsp:cNvSpPr/>
      </dsp:nvSpPr>
      <dsp:spPr>
        <a:xfrm>
          <a:off x="0" y="3348"/>
          <a:ext cx="8401050" cy="1550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Реалізація зазначеної Концепції не потребує додаткових витрат державного та місцевих бюджетів України.</a:t>
          </a:r>
          <a:endParaRPr lang="uk-UA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75692" y="79040"/>
        <a:ext cx="8249666" cy="1399165"/>
      </dsp:txXfrm>
    </dsp:sp>
    <dsp:sp modelId="{D41E14A8-9542-4C4B-AAA7-706873D50023}">
      <dsp:nvSpPr>
        <dsp:cNvPr id="0" name=""/>
        <dsp:cNvSpPr/>
      </dsp:nvSpPr>
      <dsp:spPr>
        <a:xfrm>
          <a:off x="0" y="1709417"/>
          <a:ext cx="8401050" cy="1877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Реалізація Концепції має здійснюватися у межах видатків, передбачених у державному бюджеті на утримання державних органів та їх підрозділів, на базі яких буде створено центральний орган виконавчої влади у сфері охорони економічної безпеки держави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1655" y="1801072"/>
        <a:ext cx="8217740" cy="1694255"/>
      </dsp:txXfrm>
    </dsp:sp>
    <dsp:sp modelId="{5E1319D9-186E-4529-A7FB-5DE6383813F3}">
      <dsp:nvSpPr>
        <dsp:cNvPr id="0" name=""/>
        <dsp:cNvSpPr/>
      </dsp:nvSpPr>
      <dsp:spPr>
        <a:xfrm>
          <a:off x="0" y="3745852"/>
          <a:ext cx="8401050" cy="2693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rPr>
            <a:t>Крім того у зв’язку із позбавленням різних органів виконавчої влади функцій запобігання та боротьби з економічними правопорушеннями, і передачею функцій з контролю за дотриманням та виконанням законодавства у фінансовій сфері СФР, буде проведено і оптимізацію структури цих органів, що в свою чергу дозволить оптимізувати видатки на їх утримання.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31464" y="3877316"/>
        <a:ext cx="8138122" cy="243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0.17682</cdr:x>
      <cdr:y>0.0603</cdr:y>
    </cdr:to>
    <cdr:sp macro="" textlink="">
      <cdr:nvSpPr>
        <cdr:cNvPr id="10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479479" y="-1805042"/>
          <a:ext cx="253674" cy="12126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vert="horz" wrap="square" lIns="36576" tIns="27432" rIns="36576" bIns="0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uk-UA" sz="1800" b="1" i="0" u="none" strike="noStrike" baseline="0" noProof="0" dirty="0" smtClean="0">
              <a:solidFill>
                <a:schemeClr val="bg1">
                  <a:lumMod val="50000"/>
                </a:schemeClr>
              </a:solidFill>
              <a:latin typeface="Arial Cyr"/>
              <a:cs typeface="Arial Cyr"/>
            </a:rPr>
            <a:t>млн. грн.</a:t>
          </a:r>
          <a:endParaRPr lang="uk-UA" sz="1800" b="1" i="0" u="none" strike="noStrike" baseline="0" noProof="0" dirty="0">
            <a:solidFill>
              <a:schemeClr val="bg1">
                <a:lumMod val="50000"/>
              </a:schemeClr>
            </a:solidFill>
            <a:latin typeface="Arial Cyr"/>
            <a:cs typeface="Arial Cyr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17.06.2014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329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57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5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0134913" y="283"/>
            <a:ext cx="2057088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0088257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088257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8906678" y="1714"/>
            <a:ext cx="3285322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857517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857517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8643" y="381000"/>
            <a:ext cx="255766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063599"/>
            <a:ext cx="10058400" cy="27432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6800" b="1" i="0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  <a:latin typeface="Cambria"/>
                <a:ea typeface="+mj-ea"/>
                <a:cs typeface="+mj-cs"/>
              </a:rPr>
              <a:t>Презентація </a:t>
            </a:r>
            <a:endParaRPr lang="ru-RU" sz="1800" b="1" i="0" baseline="0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678510"/>
            <a:ext cx="10058400" cy="1117855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uk-UA" sz="4000" b="1" i="0" baseline="0" dirty="0" smtClean="0">
                <a:solidFill>
                  <a:srgbClr val="A85229"/>
                </a:solidFill>
              </a:rPr>
              <a:t>концепції створення служби фінансових розслідувань</a:t>
            </a:r>
            <a:endParaRPr lang="uk-UA" sz="4000" b="1" i="0" baseline="0" dirty="0">
              <a:solidFill>
                <a:srgbClr val="A852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2194002"/>
              </p:ext>
            </p:extLst>
          </p:nvPr>
        </p:nvGraphicFramePr>
        <p:xfrm>
          <a:off x="0" y="1589314"/>
          <a:ext cx="7532914" cy="526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29601" y="699255"/>
            <a:ext cx="3724834" cy="1600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відшкодування збитків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2541501"/>
            <a:ext cx="3474720" cy="1761557"/>
          </a:xfrm>
        </p:spPr>
        <p:txBody>
          <a:bodyPr>
            <a:noAutofit/>
          </a:bodyPr>
          <a:lstStyle/>
          <a:p>
            <a:r>
              <a:rPr lang="uk-UA" altLang="ru-RU" sz="2800" dirty="0"/>
              <a:t>бюджетам усіх рівнів за закінченими кримінальними </a:t>
            </a:r>
            <a:r>
              <a:rPr lang="uk-UA" altLang="ru-RU" sz="2800" dirty="0" smtClean="0"/>
              <a:t>справами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229601" y="4545106"/>
            <a:ext cx="3724834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2011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53" y="200172"/>
            <a:ext cx="7146984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000" dirty="0"/>
              <a:t>Така </a:t>
            </a:r>
            <a:r>
              <a:rPr lang="uk-UA" sz="2000" dirty="0" smtClean="0"/>
              <a:t>схема утворення центрального </a:t>
            </a:r>
            <a:r>
              <a:rPr lang="uk-UA" sz="2000" dirty="0"/>
              <a:t>органу виконавчої влади </a:t>
            </a:r>
            <a:r>
              <a:rPr lang="uk-UA" sz="2000" b="1" dirty="0" smtClean="0">
                <a:solidFill>
                  <a:srgbClr val="FFC000"/>
                </a:solidFill>
              </a:rPr>
              <a:t>обґрунтована не тільки загальними європейськими підходами щодо створення таких органів, а і статистичними </a:t>
            </a:r>
            <a:r>
              <a:rPr lang="uk-UA" sz="2000" b="1" dirty="0">
                <a:solidFill>
                  <a:srgbClr val="FFC000"/>
                </a:solidFill>
              </a:rPr>
              <a:t>даними</a:t>
            </a:r>
            <a:r>
              <a:rPr lang="uk-UA" sz="2000" b="1" dirty="0" smtClean="0">
                <a:solidFill>
                  <a:srgbClr val="FFC000"/>
                </a:solidFill>
              </a:rPr>
              <a:t>.</a:t>
            </a:r>
            <a:endParaRPr lang="uk-UA" sz="2000" b="1" dirty="0">
              <a:solidFill>
                <a:srgbClr val="FFC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8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29601" y="699255"/>
            <a:ext cx="3724834" cy="1600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відшкодування збитків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2541501"/>
            <a:ext cx="3474720" cy="1761557"/>
          </a:xfrm>
        </p:spPr>
        <p:txBody>
          <a:bodyPr>
            <a:noAutofit/>
          </a:bodyPr>
          <a:lstStyle/>
          <a:p>
            <a:r>
              <a:rPr lang="uk-UA" altLang="ru-RU" sz="2800" dirty="0"/>
              <a:t>бюджетам усіх рівнів за закінченими кримінальними </a:t>
            </a:r>
            <a:r>
              <a:rPr lang="uk-UA" altLang="ru-RU" sz="2800" dirty="0" smtClean="0"/>
              <a:t>справами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29601" y="4545106"/>
            <a:ext cx="3724834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2012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709361"/>
              </p:ext>
            </p:extLst>
          </p:nvPr>
        </p:nvGraphicFramePr>
        <p:xfrm>
          <a:off x="145143" y="352536"/>
          <a:ext cx="7474857" cy="588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9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29601" y="699255"/>
            <a:ext cx="3724834" cy="1600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відшкодування збитків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2541501"/>
            <a:ext cx="3474720" cy="1761557"/>
          </a:xfrm>
        </p:spPr>
        <p:txBody>
          <a:bodyPr>
            <a:noAutofit/>
          </a:bodyPr>
          <a:lstStyle/>
          <a:p>
            <a:r>
              <a:rPr lang="uk-UA" altLang="ru-RU" sz="2800" dirty="0"/>
              <a:t>бюджетам усіх рівнів за закінченими кримінальними </a:t>
            </a:r>
            <a:r>
              <a:rPr lang="uk-UA" altLang="ru-RU" sz="2800" dirty="0" smtClean="0"/>
              <a:t>справами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29601" y="4545106"/>
            <a:ext cx="3724834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2013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144070"/>
              </p:ext>
            </p:extLst>
          </p:nvPr>
        </p:nvGraphicFramePr>
        <p:xfrm>
          <a:off x="130628" y="-217714"/>
          <a:ext cx="7500972" cy="672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10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3" y="0"/>
            <a:ext cx="858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Впорядкування діяльності центрального органу виконавчої влади у сфері охорони економічної безпеки держави повинно бути проведено у такі етапи: </a:t>
            </a:r>
            <a:endParaRPr lang="uk-UA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86851" y="685800"/>
            <a:ext cx="2777562" cy="123368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Етапи реалізації</a:t>
            </a:r>
            <a:endParaRPr lang="uk-UA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6113" y="877163"/>
            <a:ext cx="8583704" cy="1554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1900" b="1" dirty="0" smtClean="0">
                <a:latin typeface="Arial Narrow" panose="020B0606020202030204" pitchFamily="34" charset="0"/>
              </a:rPr>
              <a:t>- розроблення, внесення в установленому порядку на розгляд Верховної Ради України проекту Закону України «Про основи запобігання та боротьби з економічними правопорушеннями і здійснення фінансового контролю» та проектів законів щодо внесення змін до Податкового, Митного, Бюджетного кодексів України та супроводження їх проходження у парламенті;</a:t>
            </a:r>
            <a:endParaRPr lang="uk-UA" sz="19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13" y="2631862"/>
            <a:ext cx="8583704" cy="9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1900" dirty="0" smtClean="0"/>
              <a:t>- прийняття </a:t>
            </a:r>
            <a:r>
              <a:rPr lang="uk-UA" sz="1900" dirty="0"/>
              <a:t>Кабінетом Міністрів України нормативних актів щодо утворення центрального органу виконавчої влади у сфері охорони економічної безпеки </a:t>
            </a:r>
            <a:r>
              <a:rPr lang="uk-UA" sz="1900" dirty="0" smtClean="0"/>
              <a:t>держави;</a:t>
            </a:r>
            <a:endParaRPr lang="uk-UA" sz="1900" dirty="0"/>
          </a:p>
        </p:txBody>
      </p:sp>
      <p:sp>
        <p:nvSpPr>
          <p:cNvPr id="17" name="TextBox 16"/>
          <p:cNvSpPr txBox="1"/>
          <p:nvPr/>
        </p:nvSpPr>
        <p:spPr>
          <a:xfrm>
            <a:off x="116113" y="3820758"/>
            <a:ext cx="8583704" cy="1261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1900" b="1" dirty="0" smtClean="0">
                <a:latin typeface="Arial Narrow" panose="020B0606020202030204" pitchFamily="34" charset="0"/>
              </a:rPr>
              <a:t>- реалізація </a:t>
            </a:r>
            <a:r>
              <a:rPr lang="uk-UA" sz="1900" b="1" dirty="0">
                <a:latin typeface="Arial Narrow" panose="020B0606020202030204" pitchFamily="34" charset="0"/>
              </a:rPr>
              <a:t>передбачених цією Концепцією заходів щодо створення та функціонування центрального органу виконавчої влади у сфері охорони економічної безпеки держави, які не потребують внесення змін і доповнень до законодавства України;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113" y="541385"/>
            <a:ext cx="8583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2014 </a:t>
            </a:r>
            <a:r>
              <a:rPr lang="uk-UA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рік:</a:t>
            </a:r>
            <a:endParaRPr lang="uk-UA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13" y="5082642"/>
            <a:ext cx="8583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 і наступні роки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113" y="5409685"/>
            <a:ext cx="8583704" cy="9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1900" b="1" dirty="0" smtClean="0">
                <a:latin typeface="Arial Narrow" panose="020B0606020202030204" pitchFamily="34" charset="0"/>
              </a:rPr>
              <a:t>- подальше вдосконалення нормативно-правового забезпечення діяльності центрального органу виконавчої влади у сфері охорони економічної </a:t>
            </a:r>
            <a:r>
              <a:rPr lang="uk-UA" sz="1900" b="1" smtClean="0">
                <a:latin typeface="Arial Narrow" panose="020B0606020202030204" pitchFamily="34" charset="0"/>
              </a:rPr>
              <a:t>безпеки держави.</a:t>
            </a:r>
            <a:endParaRPr lang="uk-UA" sz="1900" b="1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11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829" y="381000"/>
            <a:ext cx="3091542" cy="1600200"/>
          </a:xfrm>
        </p:spPr>
        <p:txBody>
          <a:bodyPr>
            <a:normAutofit/>
          </a:bodyPr>
          <a:lstStyle/>
          <a:p>
            <a:r>
              <a:rPr lang="uk-UA" sz="3600" dirty="0">
                <a:effectLst/>
              </a:rPr>
              <a:t>Очікувані результати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6113" y="877163"/>
            <a:ext cx="8583704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000" b="1" dirty="0" smtClean="0"/>
              <a:t>- адаптації вітчизняного законодавства до законодавства ЄС;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113" y="3814771"/>
            <a:ext cx="8583704" cy="1631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dirty="0">
                <a:latin typeface="Arial" panose="020B0604020202020204" pitchFamily="34" charset="0"/>
              </a:rPr>
              <a:t>- раціональному використанню державних фінансів та зміцненню фінансової дисципліни в тому числі за рахунок оптимізації чисельності працівників та ліквідації </a:t>
            </a:r>
            <a:r>
              <a:rPr lang="uk-UA" dirty="0" smtClean="0">
                <a:latin typeface="Arial" panose="020B0604020202020204" pitchFamily="34" charset="0"/>
              </a:rPr>
              <a:t>органів та їх підрозділів, що здійснюють дублюючі функції запобігання </a:t>
            </a:r>
            <a:r>
              <a:rPr lang="uk-UA" dirty="0">
                <a:latin typeface="Arial" panose="020B0604020202020204" pitchFamily="34" charset="0"/>
              </a:rPr>
              <a:t>та </a:t>
            </a:r>
            <a:r>
              <a:rPr lang="uk-UA" dirty="0" smtClean="0">
                <a:latin typeface="Arial" panose="020B0604020202020204" pitchFamily="34" charset="0"/>
              </a:rPr>
              <a:t>боротьби </a:t>
            </a:r>
            <a:r>
              <a:rPr lang="uk-UA" dirty="0">
                <a:latin typeface="Arial" panose="020B0604020202020204" pitchFamily="34" charset="0"/>
              </a:rPr>
              <a:t>з економічними правопорушеннями і </a:t>
            </a:r>
            <a:r>
              <a:rPr lang="uk-UA" dirty="0" smtClean="0">
                <a:latin typeface="Arial" panose="020B0604020202020204" pitchFamily="34" charset="0"/>
              </a:rPr>
              <a:t>фінансового контролю;</a:t>
            </a:r>
            <a:endParaRPr lang="uk-UA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13" y="2630384"/>
            <a:ext cx="85837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000" b="1" dirty="0" smtClean="0"/>
              <a:t>- оперативному реагуванню на виникнення або загрозу виникнення економічних правопорушень та невідворотності покарання для осіб, що їх скоюють;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113" y="0"/>
            <a:ext cx="8583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/>
              <a:t>Реалізація Концепції сприятиме:</a:t>
            </a:r>
            <a:r>
              <a:rPr lang="uk-UA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uk-UA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13" y="1445997"/>
            <a:ext cx="85837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000" b="1" dirty="0" smtClean="0"/>
              <a:t>- зменшенню впливу тіньової економіки на бюджет держави як при його формуванні, так і при здійсненні видатків, а також запобіганню залученню «брудних» коштів в економіку країни;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6113" y="5614709"/>
            <a:ext cx="85837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000" b="1" dirty="0" smtClean="0"/>
              <a:t>- зняттю напруги, що склалася у відносинах між підприємцями та різними органами, яким надано право виявляти економічні правопорушення.</a:t>
            </a:r>
            <a:endParaRPr lang="uk-UA" sz="2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12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5314" y="798286"/>
            <a:ext cx="3236686" cy="182879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Фінансове забезпечення реалізації Концепції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4199351"/>
              </p:ext>
            </p:extLst>
          </p:nvPr>
        </p:nvGraphicFramePr>
        <p:xfrm>
          <a:off x="190500" y="152400"/>
          <a:ext cx="8401050" cy="643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13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085262" y="1508614"/>
            <a:ext cx="2960913" cy="25064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Необхідність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та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актуальність 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Концепції</a:t>
            </a:r>
            <a:br>
              <a:rPr lang="uk-UA" dirty="0" smtClean="0">
                <a:effectLst/>
              </a:rPr>
            </a:br>
            <a:r>
              <a:rPr lang="uk-UA" dirty="0" smtClean="0">
                <a:effectLst/>
              </a:rPr>
              <a:t>створення сфр 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04693" y="291812"/>
            <a:ext cx="8402277" cy="1061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100" b="1" dirty="0" smtClean="0">
                <a:solidFill>
                  <a:srgbClr val="FFC000"/>
                </a:solidFill>
              </a:rPr>
              <a:t>Розподіл</a:t>
            </a:r>
            <a:r>
              <a:rPr lang="uk-UA" sz="2100" dirty="0" smtClean="0"/>
              <a:t> функцій з профілактики та розслідування економічних правопорушень між декількома органами державної влади </a:t>
            </a:r>
            <a:r>
              <a:rPr lang="uk-UA" sz="2100" b="1" dirty="0" smtClean="0">
                <a:solidFill>
                  <a:srgbClr val="FFC000"/>
                </a:solidFill>
              </a:rPr>
              <a:t>є</a:t>
            </a:r>
            <a:r>
              <a:rPr lang="uk-UA" sz="2100" b="1" dirty="0" smtClean="0">
                <a:solidFill>
                  <a:srgbClr val="00B0F0"/>
                </a:solidFill>
              </a:rPr>
              <a:t> </a:t>
            </a:r>
            <a:r>
              <a:rPr lang="uk-UA" sz="2100" b="1" dirty="0" smtClean="0">
                <a:solidFill>
                  <a:srgbClr val="FFC000"/>
                </a:solidFill>
              </a:rPr>
              <a:t>неефективним</a:t>
            </a:r>
            <a:r>
              <a:rPr lang="uk-UA" sz="2100" dirty="0" smtClean="0"/>
              <a:t> у боротьбі з такими правопорушеннями. </a:t>
            </a:r>
            <a:endParaRPr lang="uk-UA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204693" y="1668713"/>
            <a:ext cx="8402276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100" dirty="0" smtClean="0"/>
              <a:t>Накопичений в Східній та Центральній Європі досвід забезпечення економічної безпеки держави показує, що в державі повинен бути створений </a:t>
            </a:r>
            <a:r>
              <a:rPr lang="uk-UA" sz="2100" b="1" dirty="0" smtClean="0">
                <a:solidFill>
                  <a:srgbClr val="FFC000"/>
                </a:solidFill>
              </a:rPr>
              <a:t>єдиний</a:t>
            </a:r>
            <a:r>
              <a:rPr lang="uk-UA" sz="2100" dirty="0" smtClean="0"/>
              <a:t> центральний орган виконавчої влади, відповідальний за профілактику і розслідування всіх видів економічних правопорушень і здійснення фінансового контролю.</a:t>
            </a:r>
            <a:endParaRPr lang="uk-UA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04693" y="4015110"/>
            <a:ext cx="8402276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Враховуючи важкий економічний стан в державі, а також необхідність ефективно та оперативно реагувати на всі економічні правопорушення, центральний орган виконавчої влади, що формує і реалізує державну політику у сфері запобігання та боротьби з економічними правопорушеннями та здійснення державного фінансового контролю, (далі – ЦОВВ  у сфері охорони економічної безпеки держави) </a:t>
            </a:r>
            <a:r>
              <a:rPr lang="uk-UA" sz="2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необхідно створити невідкладно.</a:t>
            </a:r>
            <a:endParaRPr lang="uk-UA" sz="2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1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" y="198659"/>
            <a:ext cx="9878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функціонування такого органу необхідно прийняти наступні закони: 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29334" y="1092739"/>
            <a:ext cx="9649183" cy="8802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основи запобігання та боротьби з економічними  правопорушеннями  і здійснення фінансового контролю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29334" y="2185560"/>
            <a:ext cx="9649183" cy="13938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3538" algn="l"/>
              </a:tabLst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внесення змін до Бюджетного Кодексу України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(у зв'язку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прийняттям Закону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 «Про основи запобігання та боротьби з економічними  правопорушеннями  і здійснення фінансового контролю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096562" y="2468233"/>
            <a:ext cx="2095438" cy="19215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i="1" dirty="0">
                <a:latin typeface="+mn-lt"/>
              </a:rPr>
              <a:t>Модель створення СФР України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2  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29334" y="3634324"/>
            <a:ext cx="9649183" cy="13938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3538" algn="l"/>
              </a:tabLst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внесення змін до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Митного Кодексу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(у зв'язку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прийняттям Закону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 «Про основи запобігання та боротьби з економічними  правопорушеннями  і здійснення фінансового контролю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29334" y="5028162"/>
            <a:ext cx="9649183" cy="13938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3538" algn="l"/>
              </a:tabLst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внесення змін до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Податкового Кодексу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(у зв'язку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прийняттям Закону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 «Про основи запобігання та боротьби з економічними  правопорушеннями  і здійснення фінансового контролю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1600" y="786387"/>
            <a:ext cx="7600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Основний закон </a:t>
            </a:r>
            <a:r>
              <a:rPr lang="uk-U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(вносить зміни до 21 Закону України):  </a:t>
            </a:r>
            <a:endParaRPr lang="uk-U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8582" y="1951300"/>
            <a:ext cx="6069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Додаткові закони, які доповнюють основний: 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3" y="0"/>
            <a:ext cx="92666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Прийняття законів щодо можливості функціонування СФР дасть можливість: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86851" y="685800"/>
            <a:ext cx="2777562" cy="137064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effectLst/>
              </a:rPr>
              <a:t>Мета прийняття законів</a:t>
            </a:r>
            <a:endParaRPr lang="uk-UA" sz="36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13" y="383670"/>
            <a:ext cx="8583704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200" b="1" dirty="0"/>
              <a:t>імплементації у вітчизняне законодавство європейської моделі органів, що поєднують в собі контрольно-перевірочні функції з функціями досудового розслідування у сфері запобігання та боротьби з економічними правопорушеннями;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13" y="2019665"/>
            <a:ext cx="8583704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200" dirty="0">
                <a:latin typeface="Arial" panose="020B0604020202020204" pitchFamily="34" charset="0"/>
              </a:rPr>
              <a:t>усунення розгалуженої та неефективної системи правоохоронних та інших органів державної влади, що здійснюють контрольно-перевірочні заходи і досудове розслідування у сфері запобігання та боротьби з економічними правопорушеннями;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113" y="3655660"/>
            <a:ext cx="8583704" cy="1175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200" b="1" dirty="0" smtClean="0"/>
              <a:t>встановлення статусу </a:t>
            </a:r>
            <a:r>
              <a:rPr lang="uk-UA" sz="2200" b="1" dirty="0"/>
              <a:t>та компетенції центрального органу виконавчої влади у сфері охорони економічної безпеки держави, прав та обов’язків його співробітників, службовців та працівників;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113" y="5020811"/>
            <a:ext cx="8583704" cy="1717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200" b="1" dirty="0" smtClean="0"/>
              <a:t>проведення оперативно-розшукових заходів та досудового розслідування, здійснення фінансового контролю і окремих функцій податкового, митного контролю, які визначаються завданнями, покладеними на центральний орган виконавчої влади у сфері охорони економічної безпеки держави;</a:t>
            </a:r>
            <a:endParaRPr lang="uk-UA" sz="22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3  </a:t>
            </a:r>
            <a:endParaRPr lang="uk-UA" sz="24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39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3" y="121451"/>
            <a:ext cx="92231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7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Прийняття законів щодо можливості функціонування СФР дасть можливість:</a:t>
            </a:r>
            <a:endParaRPr lang="ru-RU" sz="17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86851" y="685800"/>
            <a:ext cx="2777562" cy="137064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effectLst/>
              </a:rPr>
              <a:t>Мета прийняття законів</a:t>
            </a:r>
            <a:endParaRPr lang="uk-UA" sz="36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113" y="549598"/>
            <a:ext cx="8583704" cy="978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400" b="1" dirty="0" smtClean="0"/>
              <a:t>визначення системи та статусу керівництва центрального органу виконавчої влади у сфері охорони економічної безпеки держави;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6113" y="1890363"/>
            <a:ext cx="858370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400" b="1" dirty="0"/>
              <a:t>організації взаємодії центрального органу виконавчої влади у сфері охорони економічної безпеки держави з іншими державними органами, які беруть участь у здійсненні запобігання та боротьби з економічними правопорушеннями і фінансового контролю;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3  </a:t>
            </a:r>
            <a:endParaRPr lang="uk-UA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13" y="3822059"/>
            <a:ext cx="8583704" cy="978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400" b="1" dirty="0"/>
              <a:t>фінансування, матеріально-технічного та соціального забезпечення центрального органу виконавчої влади у сфері охорони економічної безпеки держави;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6113" y="5162823"/>
            <a:ext cx="858370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uk-UA" sz="2400" b="1" dirty="0" smtClean="0"/>
              <a:t>соціального, правового захисту, пенсійного забезпечення, відповідальності осіб, які працюють або проходять службу у центральному органі виконавчої влади у сфері охорони економічної безпеки держави.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7498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86784019"/>
              </p:ext>
            </p:extLst>
          </p:nvPr>
        </p:nvGraphicFramePr>
        <p:xfrm>
          <a:off x="381015" y="889461"/>
          <a:ext cx="9435019" cy="596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0096562" y="2468233"/>
            <a:ext cx="2095438" cy="19215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i="1" dirty="0">
                <a:latin typeface="+mn-lt"/>
              </a:rPr>
              <a:t>Модель створення СФР України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62" y="58464"/>
            <a:ext cx="10389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Після прийняття вказаних законів зазначений центральний орган </a:t>
            </a: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виконавчої влади отримає наступні основні повноваження: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4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>
            <a:spLocks/>
          </p:cNvSpPr>
          <p:nvPr/>
        </p:nvSpPr>
        <p:spPr>
          <a:xfrm>
            <a:off x="10096562" y="2468233"/>
            <a:ext cx="2095438" cy="19215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i="1" dirty="0">
                <a:latin typeface="+mn-lt"/>
              </a:rPr>
              <a:t>Модель створення СФР України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3026" y="219210"/>
            <a:ext cx="9796557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000" dirty="0" smtClean="0"/>
              <a:t>Після </a:t>
            </a:r>
            <a:r>
              <a:rPr lang="uk-UA" sz="2000" dirty="0"/>
              <a:t>прийняття відповідного Закону України «Про основи запобігання та боротьби з економічними правопорушеннями і здійснення фінансового контролю» </a:t>
            </a:r>
            <a:r>
              <a:rPr lang="uk-UA" sz="2000" dirty="0" smtClean="0"/>
              <a:t>будуть прийняті </a:t>
            </a:r>
            <a:r>
              <a:rPr lang="uk-UA" sz="2000" dirty="0"/>
              <a:t>акти Кабінету Міністрів України, які регламентують створення такого </a:t>
            </a:r>
            <a:r>
              <a:rPr lang="uk-UA" sz="2000" dirty="0" smtClean="0"/>
              <a:t>органу.</a:t>
            </a:r>
            <a:endParaRPr lang="uk-UA" sz="2000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61541" y="1700498"/>
            <a:ext cx="9756216" cy="8708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Кабінету Міністрів України «Про створення Служби фінансових розслідувань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Горизонтальный свиток 43"/>
          <p:cNvSpPr/>
          <p:nvPr/>
        </p:nvSpPr>
        <p:spPr>
          <a:xfrm>
            <a:off x="161541" y="2743525"/>
            <a:ext cx="9765262" cy="8708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3538" algn="l"/>
              </a:tabLs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Кабінету Міністрів України «Про затвердження положення про Службу фінансових розслідувань»</a:t>
            </a:r>
          </a:p>
        </p:txBody>
      </p:sp>
      <p:sp>
        <p:nvSpPr>
          <p:cNvPr id="45" name="Горизонтальный свиток 44"/>
          <p:cNvSpPr/>
          <p:nvPr/>
        </p:nvSpPr>
        <p:spPr>
          <a:xfrm>
            <a:off x="161541" y="3786350"/>
            <a:ext cx="9766576" cy="8708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3538" algn="l"/>
              </a:tabLs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Кабінету Міністрів України «Положення про проходження служби співробітниками Служби фінансових розслідувань України»</a:t>
            </a:r>
          </a:p>
        </p:txBody>
      </p:sp>
      <p:sp>
        <p:nvSpPr>
          <p:cNvPr id="46" name="Горизонтальный свиток 45"/>
          <p:cNvSpPr/>
          <p:nvPr/>
        </p:nvSpPr>
        <p:spPr>
          <a:xfrm>
            <a:off x="171901" y="4743450"/>
            <a:ext cx="9766577" cy="19883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363538" algn="l"/>
              </a:tabLs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Постанова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Кабінету Міністрів України «Положення про спеціальні звання співробітників Служби фінансових розслідувань України, порядок присвоєння цих звань та їх співвідношення з іншими спеціальними, а також військовими, званнями, рангами державних службовців»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5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210" y="4233495"/>
            <a:ext cx="9531386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800" b="1" dirty="0" smtClean="0">
                <a:solidFill>
                  <a:srgbClr val="FFC000"/>
                </a:solidFill>
              </a:rPr>
              <a:t>Буде</a:t>
            </a:r>
            <a:r>
              <a:rPr lang="uk-UA" sz="2800" dirty="0" smtClean="0"/>
              <a:t> </a:t>
            </a:r>
            <a:r>
              <a:rPr lang="uk-UA" sz="2800" dirty="0"/>
              <a:t>вирішено одну з нагальних проблем української правоохоронної системи, а саме, </a:t>
            </a:r>
            <a:r>
              <a:rPr lang="uk-UA" sz="2800" b="1" dirty="0">
                <a:solidFill>
                  <a:srgbClr val="FFC000"/>
                </a:solidFill>
              </a:rPr>
              <a:t>усунуто дублювання функцій правоохоронних органів у сфері боротьби з економічними правопорушеннями</a:t>
            </a:r>
            <a:r>
              <a:rPr lang="uk-UA" sz="2800" b="1" dirty="0" smtClean="0">
                <a:solidFill>
                  <a:srgbClr val="FFC000"/>
                </a:solidFill>
              </a:rPr>
              <a:t>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11" y="235845"/>
            <a:ext cx="9531385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2800" dirty="0"/>
              <a:t>Центральний орган виконавчої влади у сфері охорони економічної безпеки держави </a:t>
            </a:r>
            <a:r>
              <a:rPr lang="uk-UA" sz="2800" b="1" dirty="0">
                <a:solidFill>
                  <a:srgbClr val="FFC000"/>
                </a:solidFill>
              </a:rPr>
              <a:t>буде створений на базі Державної фінансової інспекції України</a:t>
            </a:r>
            <a:r>
              <a:rPr lang="uk-UA" sz="2800" dirty="0"/>
              <a:t>, </a:t>
            </a:r>
            <a:r>
              <a:rPr lang="uk-UA" sz="2800" b="1" dirty="0">
                <a:solidFill>
                  <a:srgbClr val="FFC000"/>
                </a:solidFill>
              </a:rPr>
              <a:t>підрозділів податкової міліції,</a:t>
            </a:r>
            <a:r>
              <a:rPr lang="uk-UA" sz="2800" dirty="0"/>
              <a:t> інших підрозділів відповідних правоохоронних органів, які протидіють економічним правопорушенням</a:t>
            </a:r>
            <a:r>
              <a:rPr lang="uk-UA" sz="2800" dirty="0" smtClean="0"/>
              <a:t>. </a:t>
            </a:r>
            <a:endParaRPr lang="ru-RU" sz="2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96562" y="2468233"/>
            <a:ext cx="2095438" cy="19215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i="1" dirty="0">
                <a:latin typeface="+mn-lt"/>
              </a:rPr>
              <a:t>Модель створення СФР України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6  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триховая стрелка вправо 1"/>
          <p:cNvSpPr/>
          <p:nvPr/>
        </p:nvSpPr>
        <p:spPr>
          <a:xfrm rot="921893">
            <a:off x="3458987" y="2472640"/>
            <a:ext cx="2538744" cy="327595"/>
          </a:xfrm>
          <a:prstGeom prst="stripedRightArrow">
            <a:avLst>
              <a:gd name="adj1" fmla="val 50000"/>
              <a:gd name="adj2" fmla="val 5169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3769432" y="707489"/>
            <a:ext cx="2157618" cy="521689"/>
          </a:xfrm>
          <a:prstGeom prst="stripedRightArrow">
            <a:avLst>
              <a:gd name="adj1" fmla="val 50000"/>
              <a:gd name="adj2" fmla="val 51699"/>
            </a:avLst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18831655">
            <a:off x="3216784" y="4769353"/>
            <a:ext cx="3296296" cy="292775"/>
          </a:xfrm>
          <a:prstGeom prst="stripedRightArrow">
            <a:avLst>
              <a:gd name="adj1" fmla="val 50000"/>
              <a:gd name="adj2" fmla="val 5169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5" name="Picture 3" descr="J:\Слайди\Logo-MDZU-Color-Vertical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360" y="714896"/>
            <a:ext cx="1185918" cy="8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3214" y="1290394"/>
            <a:ext cx="2544056" cy="5355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боротьби з відмиванням доходів, одержаних злочинним шляхом</a:t>
            </a:r>
          </a:p>
        </p:txBody>
      </p:sp>
      <p:pic>
        <p:nvPicPr>
          <p:cNvPr id="7" name="Picture 2" descr="https://encrypted-tbn2.gstatic.com/images?q=tbn:ANd9GcTPOYuClcjLFU-TA5tSkYa_t6YIJdifuoINgMLLubnL8nK64_g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" y="3084337"/>
            <a:ext cx="6873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096562" y="2468233"/>
            <a:ext cx="2095438" cy="19215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i="1" dirty="0">
                <a:latin typeface="+mn-lt"/>
              </a:rPr>
              <a:t>Модель створення СФР України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99828" y="2147575"/>
            <a:ext cx="3358473" cy="14895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Центральний орган виконавчої влади у сфері охорони економічної безпеки держави</a:t>
            </a:r>
            <a:endParaRPr lang="uk-UA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encrypted-tbn2.gstatic.com/images?q=tbn:ANd9GcTPOYuClcjLFU-TA5tSkYa_t6YIJdifuoINgMLLubnL8nK64_g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520" y="4133290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artalbum.org.ua/vc_thumb/military/Ukraine/podatkova_Ukrainy_shevr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20" y="491565"/>
            <a:ext cx="5032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963703" y="697602"/>
            <a:ext cx="3396714" cy="873750"/>
          </a:xfrm>
          <a:prstGeom prst="rect">
            <a:avLst/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b="1" dirty="0">
                <a:solidFill>
                  <a:srgbClr val="FFFFFF"/>
                </a:solidFill>
              </a:rPr>
              <a:t>Державна служба доходів України</a:t>
            </a:r>
          </a:p>
        </p:txBody>
      </p:sp>
      <p:pic>
        <p:nvPicPr>
          <p:cNvPr id="13" name="Picture 5" descr="http://www.customs.gov.ua/dmsu/img/publishing/?id=2988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08" y="1175778"/>
            <a:ext cx="6191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8" y="2061140"/>
            <a:ext cx="60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927050" y="5424845"/>
            <a:ext cx="3414008" cy="780682"/>
          </a:xfrm>
          <a:prstGeom prst="rect">
            <a:avLst/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безпеки  України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968762" y="4653722"/>
            <a:ext cx="3346654" cy="4154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uk-UA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Головне управління по боротьбі з організованою </a:t>
            </a:r>
            <a:r>
              <a:rPr lang="uk-UA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злочинністю</a:t>
            </a:r>
            <a:endParaRPr lang="uk-UA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3757842" y="4339193"/>
            <a:ext cx="2158011" cy="411039"/>
          </a:xfrm>
          <a:prstGeom prst="stripedRightArrow">
            <a:avLst>
              <a:gd name="adj1" fmla="val 50000"/>
              <a:gd name="adj2" fmla="val 51699"/>
            </a:avLst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902014">
            <a:off x="3862979" y="5062142"/>
            <a:ext cx="2173619" cy="656274"/>
          </a:xfrm>
          <a:prstGeom prst="stripedRightArrow">
            <a:avLst>
              <a:gd name="adj1" fmla="val 50000"/>
              <a:gd name="adj2" fmla="val 51699"/>
            </a:avLst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62711" y="4848781"/>
            <a:ext cx="3394167" cy="786016"/>
          </a:xfrm>
          <a:prstGeom prst="rect">
            <a:avLst/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безпеки  України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62712" y="5634251"/>
            <a:ext cx="3400674" cy="577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uk-UA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Головне управління контррозвідувального захисту інтересів держави у сфері економічної безпеки </a:t>
            </a:r>
          </a:p>
        </p:txBody>
      </p:sp>
      <p:sp>
        <p:nvSpPr>
          <p:cNvPr id="24" name="Штриховая стрелка вправо 23"/>
          <p:cNvSpPr/>
          <p:nvPr/>
        </p:nvSpPr>
        <p:spPr>
          <a:xfrm rot="20727124">
            <a:off x="3427867" y="3409791"/>
            <a:ext cx="2538744" cy="298979"/>
          </a:xfrm>
          <a:prstGeom prst="stripedRightArrow">
            <a:avLst>
              <a:gd name="adj1" fmla="val 50000"/>
              <a:gd name="adj2" fmla="val 5169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77588" y="2904565"/>
            <a:ext cx="3349084" cy="931045"/>
          </a:xfrm>
          <a:prstGeom prst="rect">
            <a:avLst/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внутрішніх справ України</a:t>
            </a:r>
          </a:p>
        </p:txBody>
      </p:sp>
      <p:sp>
        <p:nvSpPr>
          <p:cNvPr id="26" name="Штриховая стрелка вправо 25"/>
          <p:cNvSpPr/>
          <p:nvPr/>
        </p:nvSpPr>
        <p:spPr>
          <a:xfrm rot="1944240">
            <a:off x="2785543" y="1500103"/>
            <a:ext cx="3366477" cy="379822"/>
          </a:xfrm>
          <a:prstGeom prst="stripedRightArrow">
            <a:avLst>
              <a:gd name="adj1" fmla="val 50000"/>
              <a:gd name="adj2" fmla="val 5169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78427" y="3835610"/>
            <a:ext cx="1974862" cy="900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uk-UA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Головне управління по боротьбі з організованою злочинністю (в частині боротьби з економічними правопорушеннями</a:t>
            </a:r>
            <a:r>
              <a:rPr lang="uk-UA" sz="1050" dirty="0" smtClean="0">
                <a:solidFill>
                  <a:prstClr val="black"/>
                </a:solidFill>
              </a:rPr>
              <a:t>)</a:t>
            </a:r>
            <a:endParaRPr lang="uk-UA" sz="1050" dirty="0">
              <a:solidFill>
                <a:srgbClr val="000000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65048" y="2033032"/>
            <a:ext cx="3336803" cy="699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6600"/>
                </a:solidFill>
              </a:rPr>
              <a:t>Державна фінансова інспекція України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278387" y="1290394"/>
            <a:ext cx="1607698" cy="510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Підрозділи податкової </a:t>
            </a:r>
            <a:r>
              <a:rPr lang="uk-UA" sz="1200" b="1" dirty="0">
                <a:solidFill>
                  <a:schemeClr val="tx1"/>
                </a:solidFill>
              </a:rPr>
              <a:t>міліції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43913" y="671856"/>
            <a:ext cx="4114581" cy="622709"/>
          </a:xfrm>
          <a:prstGeom prst="rect">
            <a:avLst/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FFFFF"/>
                </a:solidFill>
              </a:rPr>
              <a:t>Міністерство доходів і зборів України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753289" y="3829786"/>
            <a:ext cx="1375188" cy="9002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uk-UA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Державної служби боротьби з економічною злочинністю 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967547" y="4097533"/>
            <a:ext cx="3349084" cy="559343"/>
          </a:xfrm>
          <a:prstGeom prst="rect">
            <a:avLst/>
          </a:prstGeom>
          <a:solidFill>
            <a:srgbClr val="968C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внутрішніх справ України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" y="4883176"/>
            <a:ext cx="643754" cy="6416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08" y="5524784"/>
            <a:ext cx="643754" cy="641608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10314187" y="99328"/>
            <a:ext cx="1865337" cy="37273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400" dirty="0" smtClean="0">
                <a:solidFill>
                  <a:srgbClr val="0070C0"/>
                </a:solidFill>
                <a:effectLst/>
              </a:rPr>
              <a:t>Слайд  7  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9675" y="52255"/>
            <a:ext cx="9221383" cy="518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 та підрозділи, на базі яких за рішенням КМУ буде створений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ЦОВВ у сфері охорони економічної безпеки держави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1345</Words>
  <Application>Microsoft Office PowerPoint</Application>
  <PresentationFormat>Произвольный</PresentationFormat>
  <Paragraphs>120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Red Line Business 16x9</vt:lpstr>
      <vt:lpstr>Презентація </vt:lpstr>
      <vt:lpstr>Необхідність  та  актуальність  Концепції створення сфр  </vt:lpstr>
      <vt:lpstr>Презентация PowerPoint</vt:lpstr>
      <vt:lpstr>Мета прийняття законів</vt:lpstr>
      <vt:lpstr>Мета прийняття законів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 відшкодування збитків</vt:lpstr>
      <vt:lpstr>Стан відшкодування збитків</vt:lpstr>
      <vt:lpstr>Стан відшкодування збитків</vt:lpstr>
      <vt:lpstr>Етапи реалізації</vt:lpstr>
      <vt:lpstr>Очікувані результати</vt:lpstr>
      <vt:lpstr>Фінансове забезпечення реалізації Концепції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2014-05-14T10:43:39Z</dcterms:created>
  <dcterms:modified xsi:type="dcterms:W3CDTF">2014-06-17T20:28:31Z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