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2" r:id="rId4"/>
    <p:sldId id="261" r:id="rId5"/>
    <p:sldId id="263" r:id="rId6"/>
    <p:sldId id="264" r:id="rId7"/>
    <p:sldId id="265" r:id="rId8"/>
    <p:sldId id="259" r:id="rId9"/>
    <p:sldId id="258" r:id="rId10"/>
    <p:sldId id="260" r:id="rId11"/>
  </p:sldIdLst>
  <p:sldSz cx="9144000" cy="6858000" type="screen4x3"/>
  <p:notesSz cx="6797675" cy="9926638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797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83F5F-0B76-49F7-975A-8081F6E6DDF8}" type="datetimeFigureOut">
              <a:rPr lang="uk-UA" smtClean="0"/>
              <a:t>21.05.2014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D2847-9BEE-40AD-AA7E-2711BEF624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0917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7D7F721-71E2-4291-A7F5-07732A1CE066}" type="datetime1">
              <a:rPr lang="uk-UA" smtClean="0"/>
              <a:t>21.05.2014</a:t>
            </a:fld>
            <a:endParaRPr lang="uk-U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344F571-2223-4095-B200-FF4EBF4EA4B5}" type="slidenum">
              <a:rPr lang="uk-UA" smtClean="0"/>
              <a:t>‹#›</a:t>
            </a:fld>
            <a:endParaRPr lang="uk-U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82E72-839E-481D-8444-94184CE77E15}" type="datetime1">
              <a:rPr lang="uk-UA" smtClean="0"/>
              <a:t>21.05.2014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F571-2223-4095-B200-FF4EBF4EA4B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4C765-6E08-4F0C-A0F2-D1B37E29081E}" type="datetime1">
              <a:rPr lang="uk-UA" smtClean="0"/>
              <a:t>21.05.2014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F571-2223-4095-B200-FF4EBF4EA4B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606C1-6FC6-4EC3-B071-F148BDA26D14}" type="datetime1">
              <a:rPr lang="uk-UA" smtClean="0"/>
              <a:t>21.05.2014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F571-2223-4095-B200-FF4EBF4EA4B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CB5B7-1286-45C2-81D7-07563F85A9A0}" type="datetime1">
              <a:rPr lang="uk-UA" smtClean="0"/>
              <a:t>21.05.2014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F571-2223-4095-B200-FF4EBF4EA4B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B2E9-E075-42FD-8AD9-2D17F268BA04}" type="datetime1">
              <a:rPr lang="uk-UA" smtClean="0"/>
              <a:t>21.05.2014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F571-2223-4095-B200-FF4EBF4EA4B5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708FE-A8A0-41CC-B10F-09CCCCAB8D36}" type="datetime1">
              <a:rPr lang="uk-UA" smtClean="0"/>
              <a:t>21.05.2014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F571-2223-4095-B200-FF4EBF4EA4B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63A2F-E554-4B56-9052-0FFCA01DC9BB}" type="datetime1">
              <a:rPr lang="uk-UA" smtClean="0"/>
              <a:t>21.05.2014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F571-2223-4095-B200-FF4EBF4EA4B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06BC3-03BE-40DD-9125-46E000DC3917}" type="datetime1">
              <a:rPr lang="uk-UA" smtClean="0"/>
              <a:t>21.05.2014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F571-2223-4095-B200-FF4EBF4EA4B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41621-6553-42D0-AAB2-232C6D7A46A9}" type="datetime1">
              <a:rPr lang="uk-UA" smtClean="0"/>
              <a:t>21.05.2014</a:t>
            </a:fld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F571-2223-4095-B200-FF4EBF4EA4B5}" type="slidenum">
              <a:rPr lang="uk-UA" smtClean="0"/>
              <a:t>‹#›</a:t>
            </a:fld>
            <a:endParaRPr lang="uk-U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5CAA1-2D55-4769-AC08-B4517B4B6723}" type="datetime1">
              <a:rPr lang="uk-UA" smtClean="0"/>
              <a:t>21.05.2014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4F571-2223-4095-B200-FF4EBF4EA4B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9CF3BD1-1413-4BBA-A188-F2B8FC72FE1A}" type="datetime1">
              <a:rPr lang="uk-UA" smtClean="0"/>
              <a:t>21.05.2014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344F571-2223-4095-B200-FF4EBF4EA4B5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0" y="2708920"/>
            <a:ext cx="3744417" cy="2808312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accent4">
                    <a:lumMod val="50000"/>
                  </a:schemeClr>
                </a:solidFill>
              </a:rPr>
              <a:t>Фактори впливу на трансформацію спрощеної системи оподаткування в Україні</a:t>
            </a:r>
            <a:endParaRPr lang="uk-UA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418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204864"/>
            <a:ext cx="6777317" cy="3627765"/>
          </a:xfrm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uk-UA" b="1" dirty="0" smtClean="0"/>
              <a:t>Уникнення мінімізації податкових зобов'язань:</a:t>
            </a:r>
          </a:p>
          <a:p>
            <a:pPr marL="68580" indent="0">
              <a:buNone/>
            </a:pPr>
            <a:endParaRPr lang="uk-UA" b="1" dirty="0" smtClean="0"/>
          </a:p>
          <a:p>
            <a:r>
              <a:rPr lang="uk-UA" dirty="0"/>
              <a:t>п</a:t>
            </a:r>
            <a:r>
              <a:rPr lang="uk-UA" dirty="0" smtClean="0"/>
              <a:t>ерегляд </a:t>
            </a:r>
            <a:r>
              <a:rPr lang="uk-UA" dirty="0"/>
              <a:t>сфер діяльностей для єдиного </a:t>
            </a:r>
            <a:r>
              <a:rPr lang="uk-UA" dirty="0" smtClean="0"/>
              <a:t>податку;</a:t>
            </a:r>
          </a:p>
          <a:p>
            <a:r>
              <a:rPr lang="uk-UA" dirty="0"/>
              <a:t>п</a:t>
            </a:r>
            <a:r>
              <a:rPr lang="uk-UA" dirty="0" smtClean="0"/>
              <a:t>оступове застосування </a:t>
            </a:r>
            <a:r>
              <a:rPr lang="uk-UA" dirty="0"/>
              <a:t>РРО з </a:t>
            </a:r>
            <a:r>
              <a:rPr lang="uk-UA" dirty="0" smtClean="0"/>
              <a:t>модемами;</a:t>
            </a:r>
            <a:endParaRPr lang="uk-UA" dirty="0"/>
          </a:p>
          <a:p>
            <a:r>
              <a:rPr lang="uk-UA" dirty="0"/>
              <a:t>в</a:t>
            </a:r>
            <a:r>
              <a:rPr lang="uk-UA" dirty="0" smtClean="0"/>
              <a:t>ідмова </a:t>
            </a:r>
            <a:r>
              <a:rPr lang="uk-UA" dirty="0"/>
              <a:t>від </a:t>
            </a:r>
            <a:r>
              <a:rPr lang="uk-UA" dirty="0" smtClean="0"/>
              <a:t>подачі декларації  при використанні </a:t>
            </a:r>
            <a:r>
              <a:rPr lang="uk-UA" dirty="0"/>
              <a:t>РРО з </a:t>
            </a:r>
            <a:r>
              <a:rPr lang="uk-UA" dirty="0" smtClean="0"/>
              <a:t>модемами.</a:t>
            </a:r>
            <a:endParaRPr lang="uk-UA" dirty="0"/>
          </a:p>
          <a:p>
            <a:pPr marL="68580" indent="0">
              <a:buNone/>
            </a:pPr>
            <a:endParaRPr lang="uk-UA" sz="1600" dirty="0"/>
          </a:p>
          <a:p>
            <a:pPr marL="68580" indent="0">
              <a:buNone/>
            </a:pPr>
            <a:r>
              <a:rPr lang="uk-UA" sz="1600" dirty="0"/>
              <a:t>РРО - реєстратори розрахункових операцій</a:t>
            </a:r>
          </a:p>
          <a:p>
            <a:endParaRPr lang="uk-UA" dirty="0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272808" cy="864096"/>
          </a:xfrm>
        </p:spPr>
        <p:txBody>
          <a:bodyPr>
            <a:noAutofit/>
          </a:bodyPr>
          <a:lstStyle/>
          <a:p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Короткострокове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завдання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668344" y="116632"/>
            <a:ext cx="354952" cy="365125"/>
          </a:xfrm>
        </p:spPr>
        <p:txBody>
          <a:bodyPr/>
          <a:lstStyle/>
          <a:p>
            <a:fld id="{0344F571-2223-4095-B200-FF4EBF4EA4B5}" type="slidenum">
              <a:rPr lang="uk-UA" b="1" smtClean="0"/>
              <a:t>10</a:t>
            </a:fld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021854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908720"/>
            <a:ext cx="7128910" cy="1656184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Реформування Податкового кодексу – еволюційний процес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708920"/>
            <a:ext cx="7488948" cy="312370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uk-UA" dirty="0" smtClean="0"/>
              <a:t>Задачі реформування:</a:t>
            </a:r>
          </a:p>
          <a:p>
            <a:r>
              <a:rPr lang="uk-UA" dirty="0"/>
              <a:t>д</a:t>
            </a:r>
            <a:r>
              <a:rPr lang="uk-UA" dirty="0" smtClean="0"/>
              <a:t>овгострокові;</a:t>
            </a:r>
          </a:p>
          <a:p>
            <a:r>
              <a:rPr lang="uk-UA" dirty="0" smtClean="0"/>
              <a:t>середньострокові;</a:t>
            </a:r>
            <a:r>
              <a:rPr lang="uk-UA" dirty="0"/>
              <a:t> </a:t>
            </a:r>
            <a:endParaRPr lang="uk-UA" dirty="0" smtClean="0"/>
          </a:p>
          <a:p>
            <a:r>
              <a:rPr lang="uk-UA" dirty="0" smtClean="0"/>
              <a:t>короткострокові</a:t>
            </a:r>
            <a:r>
              <a:rPr lang="uk-UA" dirty="0"/>
              <a:t>;</a:t>
            </a:r>
          </a:p>
          <a:p>
            <a:pPr marL="68580" indent="0">
              <a:buNone/>
            </a:pPr>
            <a:endParaRPr lang="uk-UA" dirty="0" smtClean="0"/>
          </a:p>
          <a:p>
            <a:pPr marL="68580" indent="0">
              <a:buNone/>
            </a:pPr>
            <a:r>
              <a:rPr lang="uk-UA" dirty="0" smtClean="0"/>
              <a:t>Податки – фінансове забезпечення для виконання функцій держави.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116632"/>
            <a:ext cx="426960" cy="365125"/>
          </a:xfrm>
        </p:spPr>
        <p:txBody>
          <a:bodyPr/>
          <a:lstStyle/>
          <a:p>
            <a:fld id="{0344F571-2223-4095-B200-FF4EBF4EA4B5}" type="slidenum">
              <a:rPr lang="uk-UA" b="1" smtClean="0"/>
              <a:t>2</a:t>
            </a:fld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84965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17160"/>
          </a:xfrm>
        </p:spPr>
        <p:txBody>
          <a:bodyPr/>
          <a:lstStyle/>
          <a:p>
            <a:r>
              <a:rPr lang="uk-UA" dirty="0" smtClean="0"/>
              <a:t>Детінізація економіки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За різними оцінками обсяг неформального сектору економіки України у 2013 році склав від </a:t>
            </a:r>
            <a:r>
              <a:rPr lang="uk-UA" b="1" dirty="0" smtClean="0">
                <a:solidFill>
                  <a:srgbClr val="FF0000"/>
                </a:solidFill>
              </a:rPr>
              <a:t>27%</a:t>
            </a:r>
            <a:r>
              <a:rPr lang="uk-UA" dirty="0" smtClean="0"/>
              <a:t> </a:t>
            </a:r>
            <a:r>
              <a:rPr lang="uk-UA" dirty="0" err="1" smtClean="0"/>
              <a:t>від</a:t>
            </a:r>
            <a:r>
              <a:rPr lang="uk-UA" dirty="0" smtClean="0"/>
              <a:t> </a:t>
            </a:r>
            <a:r>
              <a:rPr lang="uk-UA" dirty="0"/>
              <a:t>обсягу ВВП </a:t>
            </a:r>
            <a:r>
              <a:rPr lang="uk-UA" dirty="0" smtClean="0"/>
              <a:t>(за монетарним методом) до </a:t>
            </a:r>
            <a:r>
              <a:rPr lang="uk-UA" b="1" dirty="0" smtClean="0">
                <a:solidFill>
                  <a:srgbClr val="FF0000"/>
                </a:solidFill>
              </a:rPr>
              <a:t>45% </a:t>
            </a:r>
            <a:r>
              <a:rPr lang="uk-UA" dirty="0" smtClean="0"/>
              <a:t>(за методологією проф. </a:t>
            </a:r>
            <a:r>
              <a:rPr lang="ru-RU" dirty="0" err="1" smtClean="0"/>
              <a:t>Фрідріха</a:t>
            </a:r>
            <a:r>
              <a:rPr lang="ru-RU" dirty="0" smtClean="0"/>
              <a:t> </a:t>
            </a:r>
            <a:r>
              <a:rPr lang="ru-RU" dirty="0"/>
              <a:t>Шнайдера</a:t>
            </a:r>
            <a:r>
              <a:rPr lang="uk-UA" dirty="0" smtClean="0"/>
              <a:t>).</a:t>
            </a:r>
          </a:p>
          <a:p>
            <a:r>
              <a:rPr lang="uk-UA" dirty="0" smtClean="0"/>
              <a:t>Елементи тіньової економіки органічно поєднуються із «білим сектором», формуючи «сірі» товарно-грошові потоки.</a:t>
            </a:r>
          </a:p>
          <a:p>
            <a:r>
              <a:rPr lang="uk-UA" dirty="0" smtClean="0"/>
              <a:t>Необхідно створити умови для детінізації малого та середнього бізнесу в Україні шляхом вдосконалення та підвищення привабливості «білого» бізнес-середовища.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116632"/>
            <a:ext cx="354952" cy="365125"/>
          </a:xfrm>
        </p:spPr>
        <p:txBody>
          <a:bodyPr/>
          <a:lstStyle/>
          <a:p>
            <a:fld id="{0344F571-2223-4095-B200-FF4EBF4EA4B5}" type="slidenum">
              <a:rPr lang="uk-UA" b="1" smtClean="0"/>
              <a:t>3</a:t>
            </a:fld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4263843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dirty="0" smtClean="0"/>
              <a:t>Соціальна роль спрощеної системи оподаткування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Малий та середній бізнес (МСБ) відіграє важливу соціальну роль – створює робочі місця, забезпечує зарплати, отже підтримує споживчий попит</a:t>
            </a:r>
          </a:p>
          <a:p>
            <a:r>
              <a:rPr lang="uk-UA" dirty="0" smtClean="0"/>
              <a:t>В умовах кризи податкове навантаження на МСБ має знижуватися для підтримки економічної активності</a:t>
            </a:r>
            <a:endParaRPr lang="ru-RU" dirty="0" smtClean="0"/>
          </a:p>
          <a:p>
            <a:r>
              <a:rPr lang="uk-UA" dirty="0" smtClean="0"/>
              <a:t>Варто порівнювати витрати на створення нових робочих місць державою та втрати бюджету від підтримки МСБ у кризовий період.</a:t>
            </a:r>
          </a:p>
          <a:p>
            <a:endParaRPr lang="uk-UA" dirty="0"/>
          </a:p>
          <a:p>
            <a:pPr marL="68580" indent="0">
              <a:buNone/>
            </a:pPr>
            <a:endParaRPr lang="uk-UA" sz="1600" dirty="0" smtClean="0"/>
          </a:p>
          <a:p>
            <a:pPr marL="68580" indent="0">
              <a:buNone/>
            </a:pPr>
            <a:r>
              <a:rPr lang="uk-UA" sz="1600" dirty="0" smtClean="0"/>
              <a:t>МСБ </a:t>
            </a:r>
            <a:r>
              <a:rPr lang="uk-UA" sz="1600" dirty="0"/>
              <a:t>– малий та середній бізнес</a:t>
            </a:r>
            <a:endParaRPr lang="ru-RU" sz="1600" dirty="0"/>
          </a:p>
          <a:p>
            <a:endParaRPr lang="uk-UA" sz="16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116632"/>
            <a:ext cx="354952" cy="365125"/>
          </a:xfrm>
        </p:spPr>
        <p:txBody>
          <a:bodyPr/>
          <a:lstStyle/>
          <a:p>
            <a:fld id="{0344F571-2223-4095-B200-FF4EBF4EA4B5}" type="slidenum">
              <a:rPr lang="uk-UA" b="1" smtClean="0"/>
              <a:t>4</a:t>
            </a:fld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813921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908720"/>
            <a:ext cx="7560840" cy="1143000"/>
          </a:xfrm>
        </p:spPr>
        <p:txBody>
          <a:bodyPr>
            <a:noAutofit/>
          </a:bodyPr>
          <a:lstStyle/>
          <a:p>
            <a:r>
              <a:rPr lang="uk-UA" sz="3200" dirty="0" smtClean="0"/>
              <a:t>Заходи щодо зниження додаткового навантаження на МСБ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Подальша дерегуляція сектору МСБ;</a:t>
            </a:r>
          </a:p>
          <a:p>
            <a:r>
              <a:rPr lang="uk-UA" dirty="0" smtClean="0"/>
              <a:t>Спрощення або скасування окремих процедур, пов'язаних із отриманням дозволів, ліцензій, погоджень і т.п.</a:t>
            </a:r>
          </a:p>
          <a:p>
            <a:r>
              <a:rPr lang="uk-UA" dirty="0" smtClean="0"/>
              <a:t>Створення дієвої системи протидії корупції 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116632"/>
            <a:ext cx="354952" cy="365125"/>
          </a:xfrm>
        </p:spPr>
        <p:txBody>
          <a:bodyPr/>
          <a:lstStyle/>
          <a:p>
            <a:fld id="{0344F571-2223-4095-B200-FF4EBF4EA4B5}" type="slidenum">
              <a:rPr lang="uk-UA" b="1" smtClean="0"/>
              <a:t>5</a:t>
            </a:fld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148777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Еволюція спрощеної системи</a:t>
            </a:r>
            <a:r>
              <a:rPr lang="ru-RU" dirty="0"/>
              <a:t> </a:t>
            </a:r>
            <a:r>
              <a:rPr lang="uk-UA" dirty="0" smtClean="0"/>
              <a:t>оподаткування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8580" lvl="0" indent="0">
              <a:buNone/>
            </a:pPr>
            <a:r>
              <a:rPr lang="uk-UA" b="1" dirty="0" smtClean="0"/>
              <a:t>1) У </a:t>
            </a:r>
            <a:r>
              <a:rPr lang="uk-UA" b="1" dirty="0"/>
              <a:t>Європейському Союзі відсутні аналоги української спрощеної системи оподаткування</a:t>
            </a:r>
            <a:endParaRPr lang="ru-RU" b="1" dirty="0"/>
          </a:p>
          <a:p>
            <a:pPr lvl="1"/>
            <a:r>
              <a:rPr lang="uk-UA" dirty="0"/>
              <a:t>Преференції  </a:t>
            </a:r>
            <a:r>
              <a:rPr lang="uk-UA" dirty="0" smtClean="0"/>
              <a:t>МСБ існують</a:t>
            </a:r>
            <a:r>
              <a:rPr lang="uk-UA" dirty="0"/>
              <a:t>, але вони функціонують в межах загальної системи </a:t>
            </a:r>
            <a:r>
              <a:rPr lang="uk-UA" dirty="0" smtClean="0"/>
              <a:t>оподаткування</a:t>
            </a:r>
          </a:p>
          <a:p>
            <a:pPr marL="365760" lvl="1" indent="0">
              <a:buNone/>
            </a:pPr>
            <a:endParaRPr lang="ru-RU" dirty="0"/>
          </a:p>
          <a:p>
            <a:pPr marL="68580" lvl="0" indent="0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uk-UA" b="1" dirty="0" smtClean="0"/>
              <a:t>2) Спрощена </a:t>
            </a:r>
            <a:r>
              <a:rPr lang="uk-UA" b="1" dirty="0"/>
              <a:t>система має поступово вилучатися із української практики</a:t>
            </a:r>
            <a:endParaRPr lang="ru-RU" b="1" dirty="0"/>
          </a:p>
          <a:p>
            <a:pPr lvl="1">
              <a:spcAft>
                <a:spcPct val="15000"/>
              </a:spcAft>
            </a:pPr>
            <a:r>
              <a:rPr lang="uk-UA" dirty="0" smtClean="0"/>
              <a:t>Поступове </a:t>
            </a:r>
            <a:r>
              <a:rPr lang="uk-UA" dirty="0"/>
              <a:t>зниження частки підприємств </a:t>
            </a:r>
            <a:r>
              <a:rPr lang="uk-UA" dirty="0" smtClean="0"/>
              <a:t>на ССО;</a:t>
            </a:r>
            <a:endParaRPr lang="ru-RU" dirty="0"/>
          </a:p>
          <a:p>
            <a:pPr lvl="1"/>
            <a:r>
              <a:rPr lang="uk-UA" dirty="0" smtClean="0"/>
              <a:t>Гармонізація українського законодавства </a:t>
            </a:r>
            <a:r>
              <a:rPr lang="uk-UA" dirty="0"/>
              <a:t>із європейським</a:t>
            </a:r>
            <a:endParaRPr lang="ru-RU" dirty="0"/>
          </a:p>
          <a:p>
            <a:pPr lvl="1"/>
            <a:r>
              <a:rPr lang="uk-UA" dirty="0" smtClean="0"/>
              <a:t>Пряма державна підтримка МСБ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116632"/>
            <a:ext cx="282944" cy="365125"/>
          </a:xfrm>
        </p:spPr>
        <p:txBody>
          <a:bodyPr/>
          <a:lstStyle/>
          <a:p>
            <a:fld id="{0344F571-2223-4095-B200-FF4EBF4EA4B5}" type="slidenum">
              <a:rPr lang="uk-UA" b="1" smtClean="0"/>
              <a:t>6</a:t>
            </a:fld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012423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7416942" cy="1143000"/>
          </a:xfrm>
        </p:spPr>
        <p:txBody>
          <a:bodyPr>
            <a:noAutofit/>
          </a:bodyPr>
          <a:lstStyle/>
          <a:p>
            <a:r>
              <a:rPr lang="uk-UA" sz="3200" dirty="0"/>
              <a:t>Гармонізація стандартів бухгалтерського обліку та звітності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8580" lvl="0" indent="0">
              <a:buNone/>
            </a:pPr>
            <a:r>
              <a:rPr lang="uk-UA" b="1" dirty="0" smtClean="0"/>
              <a:t>1) Тенденції </a:t>
            </a:r>
            <a:r>
              <a:rPr lang="uk-UA" b="1" dirty="0"/>
              <a:t>поширення міжнародних стандартів бухгалтерського обліку і звітності</a:t>
            </a:r>
            <a:endParaRPr lang="ru-RU" b="1" dirty="0"/>
          </a:p>
          <a:p>
            <a:pPr lvl="1"/>
            <a:r>
              <a:rPr lang="uk-UA" dirty="0" smtClean="0"/>
              <a:t>наближення </a:t>
            </a:r>
            <a:r>
              <a:rPr lang="uk-UA" dirty="0"/>
              <a:t>до потреб </a:t>
            </a:r>
            <a:r>
              <a:rPr lang="uk-UA" dirty="0" smtClean="0"/>
              <a:t>МСБ країн ЄС;</a:t>
            </a:r>
            <a:endParaRPr lang="ru-RU" dirty="0"/>
          </a:p>
          <a:p>
            <a:pPr lvl="1"/>
            <a:r>
              <a:rPr lang="uk-UA" dirty="0" smtClean="0"/>
              <a:t>уніфікація </a:t>
            </a:r>
            <a:r>
              <a:rPr lang="uk-UA" dirty="0"/>
              <a:t>обліку на просторі всього Європейського Союзу та багатьох інших </a:t>
            </a:r>
            <a:r>
              <a:rPr lang="uk-UA" dirty="0" smtClean="0"/>
              <a:t>держав.</a:t>
            </a:r>
            <a:endParaRPr lang="ru-RU" dirty="0"/>
          </a:p>
          <a:p>
            <a:pPr marL="68580" lvl="0" indent="0">
              <a:buNone/>
            </a:pPr>
            <a:r>
              <a:rPr lang="uk-UA" b="1" dirty="0" smtClean="0"/>
              <a:t>2) Гармонізація </a:t>
            </a:r>
            <a:r>
              <a:rPr lang="uk-UA" b="1" dirty="0"/>
              <a:t>відповідних стандартів в Україні</a:t>
            </a:r>
            <a:endParaRPr lang="ru-RU" b="1" dirty="0"/>
          </a:p>
          <a:p>
            <a:pPr lvl="1"/>
            <a:r>
              <a:rPr lang="uk-UA" dirty="0" smtClean="0"/>
              <a:t>задоволення </a:t>
            </a:r>
            <a:r>
              <a:rPr lang="uk-UA" dirty="0"/>
              <a:t>потреб </a:t>
            </a:r>
            <a:r>
              <a:rPr lang="uk-UA" dirty="0" smtClean="0"/>
              <a:t>МСБ;</a:t>
            </a:r>
            <a:endParaRPr lang="ru-RU" dirty="0"/>
          </a:p>
          <a:p>
            <a:pPr lvl="1"/>
            <a:r>
              <a:rPr lang="uk-UA" dirty="0" smtClean="0"/>
              <a:t>спрощення </a:t>
            </a:r>
            <a:r>
              <a:rPr lang="uk-UA" dirty="0"/>
              <a:t>міжнародного співробітництва  українських підприємств через уніфіковані стандарти ведення </a:t>
            </a:r>
            <a:r>
              <a:rPr lang="uk-UA" dirty="0" smtClean="0"/>
              <a:t>обліку.</a:t>
            </a:r>
            <a:endParaRPr lang="ru-RU" dirty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188640"/>
            <a:ext cx="360040" cy="365125"/>
          </a:xfrm>
        </p:spPr>
        <p:txBody>
          <a:bodyPr/>
          <a:lstStyle/>
          <a:p>
            <a:fld id="{0344F571-2223-4095-B200-FF4EBF4EA4B5}" type="slidenum">
              <a:rPr lang="uk-UA" b="1" smtClean="0"/>
              <a:t>7</a:t>
            </a:fld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485284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204864"/>
            <a:ext cx="7416940" cy="3627765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uk-UA" b="1" dirty="0" smtClean="0"/>
              <a:t>Використання ССО для стимулювання розвитку бізнесу:</a:t>
            </a:r>
          </a:p>
          <a:p>
            <a:pPr marL="68580" indent="0">
              <a:buNone/>
            </a:pPr>
            <a:endParaRPr lang="uk-UA" dirty="0" smtClean="0"/>
          </a:p>
          <a:p>
            <a:r>
              <a:rPr lang="uk-UA" dirty="0"/>
              <a:t>з</a:t>
            </a:r>
            <a:r>
              <a:rPr lang="uk-UA" dirty="0" smtClean="0"/>
              <a:t>апровадження обмеженого терміну застосування ССО загалом та/або за окремими групами;</a:t>
            </a:r>
          </a:p>
          <a:p>
            <a:r>
              <a:rPr lang="uk-UA" dirty="0"/>
              <a:t>ч</a:t>
            </a:r>
            <a:r>
              <a:rPr lang="uk-UA" dirty="0" smtClean="0"/>
              <a:t>ітке визначення сфер діяльності платників ЄП;</a:t>
            </a:r>
          </a:p>
          <a:p>
            <a:r>
              <a:rPr lang="uk-UA" dirty="0" smtClean="0"/>
              <a:t>запровадження РРО для всіх суб'єктів </a:t>
            </a:r>
            <a:r>
              <a:rPr lang="uk-UA" dirty="0"/>
              <a:t>ССО (придбання </a:t>
            </a:r>
            <a:r>
              <a:rPr lang="uk-UA" dirty="0" smtClean="0"/>
              <a:t>РРО за рахунок пільгового </a:t>
            </a:r>
            <a:r>
              <a:rPr lang="uk-UA" dirty="0"/>
              <a:t>кредитування або </a:t>
            </a:r>
            <a:r>
              <a:rPr lang="uk-UA" dirty="0" smtClean="0"/>
              <a:t>за державні кошти).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024744" cy="864096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Довгострокове завдання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668344" y="116632"/>
            <a:ext cx="354952" cy="365125"/>
          </a:xfrm>
        </p:spPr>
        <p:txBody>
          <a:bodyPr/>
          <a:lstStyle/>
          <a:p>
            <a:fld id="{0344F571-2223-4095-B200-FF4EBF4EA4B5}" type="slidenum">
              <a:rPr lang="uk-UA" b="1" smtClean="0"/>
              <a:t>8</a:t>
            </a:fld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076719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344816" cy="1152128"/>
          </a:xfrm>
        </p:spPr>
        <p:txBody>
          <a:bodyPr>
            <a:noAutofit/>
          </a:bodyPr>
          <a:lstStyle/>
          <a:p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Середньострокове 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завдання</a:t>
            </a:r>
            <a:r>
              <a:rPr lang="uk-UA" b="1" dirty="0"/>
              <a:t> </a:t>
            </a: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204864"/>
            <a:ext cx="6777317" cy="3627765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uk-UA" b="1" dirty="0" smtClean="0"/>
              <a:t>Оптимізація:</a:t>
            </a:r>
            <a:endParaRPr lang="uk-UA" b="1" dirty="0"/>
          </a:p>
          <a:p>
            <a:pPr marL="68580" indent="0">
              <a:buNone/>
            </a:pPr>
            <a:endParaRPr lang="uk-UA" dirty="0" smtClean="0"/>
          </a:p>
          <a:p>
            <a:r>
              <a:rPr lang="uk-UA" dirty="0"/>
              <a:t>с</a:t>
            </a:r>
            <a:r>
              <a:rPr lang="uk-UA" dirty="0" smtClean="0"/>
              <a:t>касування фіксованого сільськогосподарського податку;</a:t>
            </a:r>
          </a:p>
          <a:p>
            <a:r>
              <a:rPr lang="uk-UA" dirty="0"/>
              <a:t>р</a:t>
            </a:r>
            <a:r>
              <a:rPr lang="uk-UA" dirty="0" smtClean="0"/>
              <a:t>озширення груп у ССО виключно для фермерів – фізичних та юридичних осіб;</a:t>
            </a:r>
          </a:p>
          <a:p>
            <a:r>
              <a:rPr lang="uk-UA" dirty="0"/>
              <a:t>с</a:t>
            </a:r>
            <a:r>
              <a:rPr lang="uk-UA" dirty="0" smtClean="0"/>
              <a:t>прощена система замість пільг в </a:t>
            </a:r>
            <a:r>
              <a:rPr lang="uk-UA" dirty="0"/>
              <a:t>АПК з ПДВ (</a:t>
            </a:r>
            <a:r>
              <a:rPr lang="uk-UA" dirty="0" err="1" smtClean="0"/>
              <a:t>спецрежиму</a:t>
            </a:r>
            <a:r>
              <a:rPr lang="uk-UA" dirty="0" smtClean="0"/>
              <a:t>).</a:t>
            </a:r>
            <a:endParaRPr lang="uk-UA" dirty="0"/>
          </a:p>
          <a:p>
            <a:pPr marL="68580" indent="0">
              <a:buNone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668344" y="116632"/>
            <a:ext cx="354952" cy="365125"/>
          </a:xfrm>
        </p:spPr>
        <p:txBody>
          <a:bodyPr/>
          <a:lstStyle/>
          <a:p>
            <a:fld id="{0344F571-2223-4095-B200-FF4EBF4EA4B5}" type="slidenum">
              <a:rPr lang="uk-UA" b="1" smtClean="0"/>
              <a:t>9</a:t>
            </a:fld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4568939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270</TotalTime>
  <Words>439</Words>
  <Application>Microsoft Office PowerPoint</Application>
  <PresentationFormat>Экран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Остин</vt:lpstr>
      <vt:lpstr>Фактори впливу на трансформацію спрощеної системи оподаткування в Україні</vt:lpstr>
      <vt:lpstr>Реформування Податкового кодексу – еволюційний процес</vt:lpstr>
      <vt:lpstr>Детінізація економіки</vt:lpstr>
      <vt:lpstr>Соціальна роль спрощеної системи оподаткування</vt:lpstr>
      <vt:lpstr>Заходи щодо зниження додаткового навантаження на МСБ</vt:lpstr>
      <vt:lpstr>Еволюція спрощеної системи оподаткування</vt:lpstr>
      <vt:lpstr>Гармонізація стандартів бухгалтерського обліку та звітності</vt:lpstr>
      <vt:lpstr>Довгострокове завдання </vt:lpstr>
      <vt:lpstr>Середньострокове завдання </vt:lpstr>
      <vt:lpstr>Короткострокове завдання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Реформування спрощеної системи оподаткування</dc:title>
  <dc:creator>kodeks4</dc:creator>
  <cp:lastModifiedBy>Дмитрий</cp:lastModifiedBy>
  <cp:revision>22</cp:revision>
  <cp:lastPrinted>2014-05-20T10:19:45Z</cp:lastPrinted>
  <dcterms:created xsi:type="dcterms:W3CDTF">2014-05-19T13:47:59Z</dcterms:created>
  <dcterms:modified xsi:type="dcterms:W3CDTF">2014-05-21T19:42:23Z</dcterms:modified>
</cp:coreProperties>
</file>