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579" autoAdjust="0"/>
  </p:normalViewPr>
  <p:slideViewPr>
    <p:cSldViewPr>
      <p:cViewPr>
        <p:scale>
          <a:sx n="100" d="100"/>
          <a:sy n="100" d="100"/>
        </p:scale>
        <p:origin x="-1014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hyperlink" Target="http://www.wynagrodzenia.pl/gus_mapa.php" TargetMode="External"/><Relationship Id="rId4" Type="http://schemas.openxmlformats.org/officeDocument/2006/relationships/hyperlink" Target="http://www.bankier.pl/narzedzia/kalkulator-placowy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Baetul.Tatyana\Desktop\elements\str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467" y="1250429"/>
            <a:ext cx="19050" cy="803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929" y="683568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Baetul.Tatyana\Desktop\elements_2\logo_GP_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029" y="49709"/>
            <a:ext cx="143827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Baetul.Tatyana\Desktop\elements_2\step_2,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280" y="899592"/>
            <a:ext cx="3064048" cy="122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Baetul.Tatyana\Desktop\elements_2\step_2,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1524753"/>
            <a:ext cx="3049289" cy="1214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Baetul.Tatyana\Desktop\elements_2\step_2,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386" y="5220072"/>
            <a:ext cx="2859113" cy="1138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Baetul.Tatyana\Desktop\elements_2\step_2,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764" y="4141340"/>
            <a:ext cx="3069580" cy="122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46115" y="971600"/>
            <a:ext cx="27352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dirty="0"/>
              <a:t> </a:t>
            </a:r>
            <a:r>
              <a:rPr lang="uk-UA" sz="1000" dirty="0" smtClean="0">
                <a:solidFill>
                  <a:schemeClr val="bg1"/>
                </a:solidFill>
              </a:rPr>
              <a:t>ВИЗНАЧЕННЯ З ФОРМОЮ ВЕДЕННЯ ГОСПОДАРСЬКОЇ ДІЯЛЬНОСТІ</a:t>
            </a:r>
            <a:endParaRPr lang="uk-UA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096348" y="671825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1</a:t>
            </a:r>
            <a:endParaRPr lang="uk-UA" sz="10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5418" y="1547664"/>
            <a:ext cx="330623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800" dirty="0"/>
              <a:t>Найоптимальніше (для нерезидентів) – саме ТОВ - </a:t>
            </a:r>
            <a:r>
              <a:rPr lang="pl-PL" sz="800" dirty="0"/>
              <a:t>Sp</a:t>
            </a:r>
            <a:r>
              <a:rPr lang="uk-UA" sz="800" dirty="0"/>
              <a:t>ół</a:t>
            </a:r>
            <a:r>
              <a:rPr lang="pl-PL" sz="800" dirty="0"/>
              <a:t>ka z ograniczon</a:t>
            </a:r>
            <a:r>
              <a:rPr lang="uk-UA" sz="800" dirty="0"/>
              <a:t>ą </a:t>
            </a:r>
            <a:r>
              <a:rPr lang="pl-PL" sz="800" dirty="0"/>
              <a:t>odpowiedzialno</a:t>
            </a:r>
            <a:r>
              <a:rPr lang="uk-UA" sz="800" dirty="0"/>
              <a:t>ść</a:t>
            </a:r>
            <a:r>
              <a:rPr lang="pl-PL" sz="800" dirty="0"/>
              <a:t>i</a:t>
            </a:r>
            <a:r>
              <a:rPr lang="uk-UA" sz="800" dirty="0"/>
              <a:t>ą. </a:t>
            </a:r>
            <a:r>
              <a:rPr lang="uk-UA" sz="800" dirty="0" smtClean="0"/>
              <a:t> ПП тільки для резидентів.</a:t>
            </a:r>
            <a:endParaRPr lang="uk-UA" sz="800" dirty="0"/>
          </a:p>
          <a:p>
            <a:pPr algn="just"/>
            <a:r>
              <a:rPr lang="uk-UA" sz="800" dirty="0"/>
              <a:t>ТОВ може створюватись як однією, так і кількома особами (як фізичними, так і юридичними). </a:t>
            </a:r>
          </a:p>
          <a:p>
            <a:pPr algn="just"/>
            <a:r>
              <a:rPr lang="uk-UA" sz="800" dirty="0" smtClean="0"/>
              <a:t>Рекомендовано,щоб </a:t>
            </a:r>
            <a:r>
              <a:rPr lang="uk-UA" sz="800" dirty="0"/>
              <a:t>засновників було 2 і більше осіб, </a:t>
            </a:r>
            <a:r>
              <a:rPr lang="uk-UA" sz="800" dirty="0" smtClean="0"/>
              <a:t>так як </a:t>
            </a:r>
            <a:r>
              <a:rPr lang="uk-UA" sz="800" dirty="0"/>
              <a:t>при створенні ТОВ одним </a:t>
            </a:r>
            <a:r>
              <a:rPr lang="uk-UA" sz="800" dirty="0" smtClean="0"/>
              <a:t>засновником є </a:t>
            </a:r>
            <a:r>
              <a:rPr lang="uk-UA" sz="800" dirty="0"/>
              <a:t>обмеження щодо способу управління в подальшому – необхідне оформлення документів у нотаріальній формі та є обов’язок по сплаті  додаткових соціальних платежів (у розмірі 32%). </a:t>
            </a:r>
            <a:r>
              <a:rPr lang="uk-UA" sz="800" u="sng" dirty="0"/>
              <a:t> </a:t>
            </a:r>
            <a:endParaRPr lang="uk-UA" sz="800" dirty="0"/>
          </a:p>
          <a:p>
            <a:pPr algn="just"/>
            <a:r>
              <a:rPr lang="uk-UA" sz="800" dirty="0"/>
              <a:t>З огляду на існуючі обмеження НБУ та для уникнення  процедури отримання від НБУ індивідуальної ліцензії на здійснення резидентами інвестицій за кордон рекомендовано на початку створювати ТОВ з 2 «номінальними» засновниками – резидентами Польщі та з органом Правління резидентом України з подальшою  (вже після реєстрації ТОВ) передачею своїх часток резидентам України у вигляді дарунку (наприклад) . Процедура внесення таких змін є нескладною та коштує орієнтовно  1000 злотих (вартість обов’язкових платежів за внесення відповідних змін).   </a:t>
            </a:r>
            <a:r>
              <a:rPr lang="uk-UA" sz="800" dirty="0" smtClean="0"/>
              <a:t>Засновниками можуть бути підприємства зареєстровані на території країн  з пільговими умовами оподаткування</a:t>
            </a:r>
            <a:endParaRPr lang="uk-UA" dirty="0"/>
          </a:p>
        </p:txBody>
      </p:sp>
      <p:pic>
        <p:nvPicPr>
          <p:cNvPr id="20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818" y="1312386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096347" y="1248254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2</a:t>
            </a:r>
            <a:endParaRPr lang="uk-UA" sz="1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3615" y="1619672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УКЛАДЕННЯ ДОГОВОРУ ТОВ</a:t>
            </a:r>
          </a:p>
          <a:p>
            <a:r>
              <a:rPr lang="uk-UA" sz="1000" dirty="0" smtClean="0">
                <a:solidFill>
                  <a:schemeClr val="bg1"/>
                </a:solidFill>
              </a:rPr>
              <a:t> (аналог Статуту) 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067" y="2195736"/>
            <a:ext cx="306000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800" dirty="0"/>
              <a:t>С</a:t>
            </a:r>
            <a:r>
              <a:rPr lang="uk-UA" sz="800" dirty="0" smtClean="0"/>
              <a:t>творюється </a:t>
            </a:r>
            <a:r>
              <a:rPr lang="uk-UA" sz="800" dirty="0"/>
              <a:t>та підписується в формі нотаріального акту.</a:t>
            </a:r>
          </a:p>
          <a:p>
            <a:pPr algn="just"/>
            <a:r>
              <a:rPr lang="uk-UA" sz="800" dirty="0"/>
              <a:t>В договорі ТОВ зазначається: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Найменування ТОВ </a:t>
            </a:r>
            <a:endParaRPr lang="uk-UA" sz="8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800" dirty="0" smtClean="0"/>
              <a:t>Розмір </a:t>
            </a:r>
            <a:r>
              <a:rPr lang="uk-UA" sz="800" dirty="0"/>
              <a:t>засновницького капіталу ТОВ із зазначенням розподілу  часток  засновників (-а) та форми внеску;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Додатково </a:t>
            </a:r>
            <a:r>
              <a:rPr lang="uk-UA" sz="800" dirty="0" smtClean="0"/>
              <a:t> </a:t>
            </a:r>
            <a:r>
              <a:rPr lang="uk-UA" sz="800" dirty="0"/>
              <a:t>є можливість відразу в договорі ТОВ зазначити розмір засновницького капіталу  більший ніж 5000 злотих з зазначенням чіткого строку його фактичної сплати, таким чином  одразу необхідно внести (сплатити) мінімальний розмір - 5000 злотих , залишкову  частину до зазначеного строку. У такому випадку ТОВ уникає потреби реєструвати зміни щодо збільшення засновницького капіталу ТОВ. 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Місцезнаходження ТОВ (адреса), види діяльності, відомості про засновників та ін</a:t>
            </a:r>
            <a:r>
              <a:rPr lang="uk-UA" sz="800" dirty="0" smtClean="0"/>
              <a:t>.</a:t>
            </a:r>
            <a:endParaRPr lang="en-US" sz="8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800" dirty="0" smtClean="0"/>
              <a:t>Призначення виконавчого органу ТОВ – Правління</a:t>
            </a:r>
          </a:p>
          <a:p>
            <a:pPr algn="just"/>
            <a:r>
              <a:rPr lang="uk-UA" sz="800" dirty="0"/>
              <a:t>Правління може складатись з одного або більше членів, як резидентів, так і нерезидентів (з відповідним дотриманням вимог щодо оформлення нерезидентів).</a:t>
            </a:r>
          </a:p>
          <a:p>
            <a:pPr algn="just"/>
            <a:r>
              <a:rPr lang="uk-UA" sz="800" dirty="0"/>
              <a:t>Членами Правління можуть бути  засновники ТОВ або інші особи.</a:t>
            </a:r>
          </a:p>
          <a:p>
            <a:endParaRPr lang="uk-UA" sz="800" dirty="0"/>
          </a:p>
          <a:p>
            <a:pPr algn="just"/>
            <a:endParaRPr lang="uk-UA" sz="800" dirty="0" smtClean="0"/>
          </a:p>
          <a:p>
            <a:pPr algn="just"/>
            <a:endParaRPr lang="uk-UA" sz="800" dirty="0"/>
          </a:p>
        </p:txBody>
      </p:sp>
      <p:pic>
        <p:nvPicPr>
          <p:cNvPr id="24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453" y="3973835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21950" y="6408744"/>
            <a:ext cx="2295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ВНЕСЕННЯ ЗАСНОВНИЦЬКОГО КАПІТАЛУ ТОВ 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27384" y="5364088"/>
            <a:ext cx="3265314" cy="1391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800" dirty="0" smtClean="0"/>
              <a:t>Здійснюється в </a:t>
            </a:r>
            <a:r>
              <a:rPr lang="uk-UA" sz="800" dirty="0"/>
              <a:t>повному обсязі (тобто у визначеному засновниками розмірі  засновницькому капіталі, мінімальний - не менше 5000 злотих). Засновники ТОВ можуть внести свої частки до статутного капіталу у грошовій, матеріальній або нематеріальній формі з наданням відповідних підтверджуючих документів.</a:t>
            </a:r>
          </a:p>
          <a:p>
            <a:pPr algn="just"/>
            <a:r>
              <a:rPr lang="uk-UA" sz="800" dirty="0"/>
              <a:t>Строк внесення (фактично) засновницького капіталу у повному обсязі (мінімальний - не менше 5000 злотих) не пізніше реєстрації ТОВ в Національному Судовому Реєстрі. </a:t>
            </a:r>
          </a:p>
          <a:p>
            <a:endParaRPr lang="uk-UA" dirty="0"/>
          </a:p>
        </p:txBody>
      </p:sp>
      <p:sp>
        <p:nvSpPr>
          <p:cNvPr id="27" name="TextBox 26"/>
          <p:cNvSpPr txBox="1"/>
          <p:nvPr/>
        </p:nvSpPr>
        <p:spPr>
          <a:xfrm>
            <a:off x="3101124" y="3893731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3</a:t>
            </a:r>
            <a:endParaRPr lang="uk-UA" sz="1000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592" y="4304873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ПРИЗНАЧЕННЯ ВИКОНАВЧОГО ОРГАНУ ТОВ - ПРАВЛІННЯ</a:t>
            </a:r>
            <a:endParaRPr lang="uk-UA" sz="1000" dirty="0">
              <a:solidFill>
                <a:schemeClr val="bg1"/>
              </a:solidFill>
            </a:endParaRPr>
          </a:p>
        </p:txBody>
      </p:sp>
      <p:pic>
        <p:nvPicPr>
          <p:cNvPr id="29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217" y="4549899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066019" y="4572000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4</a:t>
            </a:r>
            <a:endParaRPr lang="uk-UA" sz="1000" b="1" dirty="0">
              <a:solidFill>
                <a:srgbClr val="00B050"/>
              </a:solidFill>
            </a:endParaRPr>
          </a:p>
        </p:txBody>
      </p:sp>
      <p:pic>
        <p:nvPicPr>
          <p:cNvPr id="32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454" y="5053955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3096349" y="5045859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5</a:t>
            </a:r>
            <a:endParaRPr lang="uk-UA" sz="1000" b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41192" y="529208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РЕЄСТРАЦІЯ В НАЦІОНАЛЬНОМУ СУДОВОМУ РЕЄСТРІ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476054" y="5868144"/>
            <a:ext cx="32653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800" dirty="0"/>
              <a:t>Необхідні документи: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Договір ТОВ у формі нотаріального акту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Заява (декларація) членів Правління про внесення засновником(</a:t>
            </a:r>
            <a:r>
              <a:rPr lang="uk-UA" sz="800" dirty="0" err="1"/>
              <a:t>-ами</a:t>
            </a:r>
            <a:r>
              <a:rPr lang="uk-UA" sz="800" dirty="0"/>
              <a:t>) повністю своїх вкладів (часток) для покриття статутного капіталу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Перелік (список) та інформація про  засновників,що створюють ТОВ</a:t>
            </a:r>
            <a:endParaRPr lang="uk-UA" dirty="0"/>
          </a:p>
        </p:txBody>
      </p:sp>
      <p:pic>
        <p:nvPicPr>
          <p:cNvPr id="36" name="Picture 12" descr="C:\Users\Baetul.Tatyana\Desktop\elements_2\step_2,2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53" y="4699817"/>
            <a:ext cx="3113731" cy="12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805400" y="4253771"/>
            <a:ext cx="21563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ВІДКРИТТЯ БАНКІВСЬКОГО РАХУНКУ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14943" y="4679318"/>
            <a:ext cx="3265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dirty="0"/>
              <a:t>Процедура відкриття рахунку після здійснення реєстрації ТОВ в Національному Судовому Реєстрі, детальніше умови при обранні обслуговуючого банку ТОВ. </a:t>
            </a:r>
          </a:p>
        </p:txBody>
      </p:sp>
      <p:pic>
        <p:nvPicPr>
          <p:cNvPr id="1038" name="Picture 14" descr="C:\Users\Baetul.Tatyana\Desktop\elements_2\green-strok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81560" y="7308304"/>
            <a:ext cx="6149206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12355" y="7596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sp>
        <p:nvSpPr>
          <p:cNvPr id="43" name="TextBox 42"/>
          <p:cNvSpPr txBox="1"/>
          <p:nvPr/>
        </p:nvSpPr>
        <p:spPr>
          <a:xfrm>
            <a:off x="185983" y="7354023"/>
            <a:ext cx="6547304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000" b="1" dirty="0" smtClean="0">
                <a:solidFill>
                  <a:srgbClr val="00B050"/>
                </a:solidFill>
              </a:rPr>
              <a:t>ВАРТІСТЬ</a:t>
            </a:r>
          </a:p>
          <a:p>
            <a:pPr algn="just"/>
            <a:r>
              <a:rPr lang="uk-UA" sz="800" dirty="0" smtClean="0"/>
              <a:t>Засновницький </a:t>
            </a:r>
            <a:r>
              <a:rPr lang="uk-UA" sz="800" dirty="0"/>
              <a:t>капітал  – від 5000 злотих (це мінімальний розмір, максимальний розмір не обмежений). При цьому номінальна вартість частки не може бути менша, ніж 50 злотих.</a:t>
            </a:r>
          </a:p>
          <a:p>
            <a:pPr algn="just"/>
            <a:r>
              <a:rPr lang="uk-UA" sz="800" dirty="0"/>
              <a:t>Мінімальна нотаріальна оплата (за нотаріальний акт) для ТОВ з мінімальним  засновницьким  капіталом   – 195,2 злотих (160 </a:t>
            </a:r>
            <a:r>
              <a:rPr lang="uk-UA" sz="800" dirty="0" err="1"/>
              <a:t>злотих</a:t>
            </a:r>
            <a:r>
              <a:rPr lang="uk-UA" sz="800" dirty="0"/>
              <a:t> + VAT). Розмір нотаріальної оплати залежить від розміру засновницького  капіталу.</a:t>
            </a:r>
          </a:p>
          <a:p>
            <a:pPr algn="just"/>
            <a:r>
              <a:rPr lang="uk-UA" sz="800" dirty="0"/>
              <a:t>Цивільно-правовий податок (ЦПП) у розмірі - 1,5%, що становить 27 злотих.</a:t>
            </a:r>
          </a:p>
          <a:p>
            <a:pPr algn="just"/>
            <a:r>
              <a:rPr lang="uk-UA" sz="800" dirty="0"/>
              <a:t>Розмір сплати державного збору за реєстрацію ТОВ – 500 злотих  та за публікацію в Судовому та Господарчому Моніторі – 100 злотих, загалом – 600 злотих.</a:t>
            </a:r>
          </a:p>
          <a:p>
            <a:pPr algn="just"/>
            <a:r>
              <a:rPr lang="uk-UA" sz="800" dirty="0"/>
              <a:t>Послуги посередника з  реєстрації ТОВ – приблизно від 1200 євро (всі вищезазначені обов’язкові платежі не враховуються, підлягають оплаті окремо</a:t>
            </a:r>
            <a:r>
              <a:rPr lang="uk-UA" sz="800" dirty="0" smtClean="0"/>
              <a:t>).</a:t>
            </a:r>
            <a:endParaRPr lang="uk-UA" sz="1000" b="1" dirty="0" smtClean="0">
              <a:solidFill>
                <a:srgbClr val="00B050"/>
              </a:solidFill>
            </a:endParaRPr>
          </a:p>
          <a:p>
            <a:pPr algn="ctr"/>
            <a:r>
              <a:rPr lang="uk-UA" sz="1000" b="1" dirty="0" smtClean="0">
                <a:solidFill>
                  <a:srgbClr val="00B050"/>
                </a:solidFill>
              </a:rPr>
              <a:t>ТЕРМІНИ</a:t>
            </a:r>
          </a:p>
          <a:p>
            <a:pPr algn="just"/>
            <a:r>
              <a:rPr lang="uk-UA" sz="800" dirty="0"/>
              <a:t>Строки реєстрації ТОВ в Національному Судовому Реєстрі -  від дати подачі документів на  реєстрацію  до остаточного рішення - від  14 робочих днів</a:t>
            </a:r>
            <a:r>
              <a:rPr lang="uk-UA" sz="800" dirty="0" smtClean="0"/>
              <a:t>.</a:t>
            </a:r>
            <a:endParaRPr lang="uk-UA" sz="800" dirty="0"/>
          </a:p>
        </p:txBody>
      </p:sp>
      <p:pic>
        <p:nvPicPr>
          <p:cNvPr id="1039" name="Picture 15" descr="C:\Users\Baetul.Tatyana\Desktop\elements\green-strok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60" y="251520"/>
            <a:ext cx="2562225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76302" y="30637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РЕЄСТРАЦІЯ </a:t>
            </a:r>
          </a:p>
          <a:p>
            <a:r>
              <a:rPr lang="uk-UA" b="1" dirty="0" smtClean="0"/>
              <a:t>ЮРИДИЧНОЇ ОСОБИ </a:t>
            </a:r>
          </a:p>
          <a:p>
            <a:r>
              <a:rPr lang="uk-UA" b="1" dirty="0" smtClean="0"/>
              <a:t>В ПОЛЬЩІ</a:t>
            </a:r>
            <a:endParaRPr lang="uk-UA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86107" y="4818221"/>
            <a:ext cx="24000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ВНЕСЕННЯ ЗАСНОВНИЦЬКОГО КАПІТАЛУ</a:t>
            </a:r>
            <a:endParaRPr lang="uk-UA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26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Baetul.Tatyana\Desktop\elements\str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992" y="971600"/>
            <a:ext cx="19050" cy="803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929" y="827584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Baetul.Tatyana\Desktop\elements_2\logo_GP_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029" y="49709"/>
            <a:ext cx="143827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Baetul.Tatyana\Desktop\elements_2\step_2,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280" y="1047200"/>
            <a:ext cx="3064048" cy="122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Baetul.Tatyana\Desktop\elements_2\step_2,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880" y="3205236"/>
            <a:ext cx="3069580" cy="122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46115" y="1126649"/>
            <a:ext cx="27352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dirty="0"/>
              <a:t> </a:t>
            </a:r>
            <a:r>
              <a:rPr lang="uk-UA" sz="1000" dirty="0" smtClean="0">
                <a:solidFill>
                  <a:schemeClr val="bg1"/>
                </a:solidFill>
              </a:rPr>
              <a:t>ДОГОВІР ПОСТАВКИ ТОВАРІВ</a:t>
            </a:r>
            <a:endParaRPr lang="uk-UA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096348" y="725379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1</a:t>
            </a:r>
            <a:endParaRPr lang="uk-UA" sz="10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5418" y="1715487"/>
            <a:ext cx="33062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 smtClean="0"/>
              <a:t>Найоптимальніший варіант імпорту товарів - на </a:t>
            </a:r>
            <a:r>
              <a:rPr lang="uk-UA" sz="900" dirty="0"/>
              <a:t>підставі укладеного між ТОВ  (польським ) та ТОВ /ПП (українським )  договору поставки товару (виробів з дорогоцінних металів) з визначенням необхідних умов щодо строків та умов поставки, кількості та ціни товару, строків оплати, тощо. </a:t>
            </a:r>
          </a:p>
          <a:p>
            <a:pPr algn="just"/>
            <a:r>
              <a:rPr lang="uk-UA" sz="900" dirty="0"/>
              <a:t>ТОВ повинні мати право займатися ЗЕД.</a:t>
            </a:r>
          </a:p>
          <a:p>
            <a:pPr algn="just"/>
            <a:r>
              <a:rPr lang="uk-UA" sz="900" dirty="0"/>
              <a:t>Щодо імпорту виробів з дорогоцінних металів з України обмеження відсутні.</a:t>
            </a:r>
          </a:p>
        </p:txBody>
      </p:sp>
      <p:pic>
        <p:nvPicPr>
          <p:cNvPr id="20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818" y="1525563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096347" y="1373451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2</a:t>
            </a:r>
            <a:endParaRPr lang="uk-UA" sz="1000" b="1" dirty="0">
              <a:solidFill>
                <a:srgbClr val="00B050"/>
              </a:solidFill>
            </a:endParaRPr>
          </a:p>
        </p:txBody>
      </p:sp>
      <p:pic>
        <p:nvPicPr>
          <p:cNvPr id="24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523" y="3037731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514" y="2451824"/>
            <a:ext cx="33964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Митна декларація </a:t>
            </a:r>
            <a:r>
              <a:rPr lang="pl-PL" sz="900" dirty="0"/>
              <a:t>SAD</a:t>
            </a:r>
            <a:endParaRPr lang="uk-UA" sz="9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Рахунок – </a:t>
            </a:r>
            <a:r>
              <a:rPr lang="uk-UA" sz="900" dirty="0" smtClean="0"/>
              <a:t>фактура </a:t>
            </a:r>
            <a:r>
              <a:rPr lang="uk-UA" sz="900" dirty="0"/>
              <a:t>від закордонного контрагента на підставі якої встановлюється митна вартість товарів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Фактура - проформа</a:t>
            </a:r>
            <a:r>
              <a:rPr lang="uk-UA" sz="900" dirty="0"/>
              <a:t>, у випадку відсутності рахунку – фактури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Специфікація </a:t>
            </a:r>
            <a:r>
              <a:rPr lang="uk-UA" sz="900" dirty="0"/>
              <a:t>товарів, якщо вони не описані в рахунку - фактурі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Документи, що підтверджують митні преференції ( у даному випадку свідоцтво походження товарів з України). До листопада 2015 скасоване </a:t>
            </a:r>
            <a:r>
              <a:rPr lang="uk-UA" sz="900" u="sng" dirty="0"/>
              <a:t>імпортне мито</a:t>
            </a:r>
            <a:r>
              <a:rPr lang="uk-UA" sz="900" dirty="0"/>
              <a:t> для товарів українського походження.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Декларація </a:t>
            </a:r>
            <a:r>
              <a:rPr lang="uk-UA" sz="900" dirty="0"/>
              <a:t>митної вартості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Актуальні реєстраційні документи фірми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Інші дозволи, якщо такі вимагаються (необхідно здійснити клеймування товару в  пробірній установі) та ін.</a:t>
            </a:r>
          </a:p>
          <a:p>
            <a:r>
              <a:rPr lang="uk-UA" sz="900" b="1" dirty="0"/>
              <a:t>Рахунок – фактура повинна містити наступні дані: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назву та адресу контрагента,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назву та адресу покупця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назву та адресу отримувача, якщо покупець не є отримувачем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порядковий номер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опис </a:t>
            </a:r>
            <a:r>
              <a:rPr lang="uk-UA" sz="900" dirty="0"/>
              <a:t>та кількість товарів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ціну за одиницю товару та вартість в конвертованій валюті польській валюті, або іншій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формулу </a:t>
            </a:r>
            <a:r>
              <a:rPr lang="en-US" sz="900" dirty="0"/>
              <a:t>INCOTERMS </a:t>
            </a:r>
            <a:r>
              <a:rPr lang="uk-UA" sz="900" dirty="0"/>
              <a:t>2010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інформацію про країну походження</a:t>
            </a:r>
            <a:r>
              <a:rPr lang="uk-UA" sz="900" dirty="0" smtClean="0"/>
              <a:t>.</a:t>
            </a:r>
            <a:endParaRPr lang="uk-UA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3085538" y="3029635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3</a:t>
            </a:r>
            <a:endParaRPr lang="uk-UA" sz="1000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78542" y="3235786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ДОЗВІЛ НА ЗАСТОСУВАННЯ СПРОЩЕНОЇ ПРОЦЕДУРИ ІМПОРТУ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59635" y="3923928"/>
            <a:ext cx="30499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/>
              <a:t>Дозволяє скоротити терміни розмитнення товару, розгляду та оформлення документів</a:t>
            </a:r>
          </a:p>
          <a:p>
            <a:r>
              <a:rPr lang="uk-UA" sz="900" dirty="0" smtClean="0"/>
              <a:t>Для застосування процедури необхідно подати </a:t>
            </a:r>
            <a:r>
              <a:rPr lang="uk-UA" sz="900" dirty="0"/>
              <a:t>заявку (встановленого зразку) до митного органу з наступними документами: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Підтвердження здійснення господарської діяльності (виписку з Національного Судового Реєстру)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Довідку про відсутність судимості засновника (керівника підприємства)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Декларацію заявника про те, що підприємство не знаходиться на стадії ліквідації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/>
              <a:t>Опис та адресу здійснення митних процедур.</a:t>
            </a:r>
          </a:p>
        </p:txBody>
      </p:sp>
      <p:pic>
        <p:nvPicPr>
          <p:cNvPr id="1038" name="Picture 14" descr="C:\Users\Baetul.Tatyana\Desktop\elements_2\green-stro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81560" y="7766641"/>
            <a:ext cx="6149206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12355" y="7596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sp>
        <p:nvSpPr>
          <p:cNvPr id="43" name="TextBox 42"/>
          <p:cNvSpPr txBox="1"/>
          <p:nvPr/>
        </p:nvSpPr>
        <p:spPr>
          <a:xfrm>
            <a:off x="185983" y="7836167"/>
            <a:ext cx="654730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000" b="1" dirty="0" smtClean="0">
                <a:solidFill>
                  <a:srgbClr val="00B050"/>
                </a:solidFill>
              </a:rPr>
              <a:t>ОПОДАТКУВАННЯ ІМПОРТНИХ ТОВАРІВ</a:t>
            </a:r>
          </a:p>
          <a:p>
            <a:r>
              <a:rPr lang="uk-UA" sz="900" dirty="0" smtClean="0"/>
              <a:t>Основа </a:t>
            </a:r>
            <a:r>
              <a:rPr lang="uk-UA" sz="900" dirty="0"/>
              <a:t>для оподаткування імпортованих </a:t>
            </a:r>
            <a:r>
              <a:rPr lang="uk-UA" sz="900" dirty="0" smtClean="0"/>
              <a:t>товарів: </a:t>
            </a:r>
            <a:endParaRPr lang="uk-UA" sz="900" dirty="0"/>
          </a:p>
          <a:p>
            <a:r>
              <a:rPr lang="uk-UA" sz="900" dirty="0"/>
              <a:t>Митна вартість товару + мито (відповідно до документу </a:t>
            </a:r>
            <a:r>
              <a:rPr lang="pl-PL" sz="900" dirty="0"/>
              <a:t>SAD</a:t>
            </a:r>
            <a:r>
              <a:rPr lang="uk-UA" sz="900" dirty="0"/>
              <a:t>)</a:t>
            </a:r>
          </a:p>
          <a:p>
            <a:r>
              <a:rPr lang="uk-UA" sz="900" dirty="0"/>
              <a:t>Митна вартість товару визначається на підставі договору між сторонами або фактури </a:t>
            </a:r>
            <a:r>
              <a:rPr lang="en-US" sz="900" dirty="0"/>
              <a:t>VAT</a:t>
            </a:r>
            <a:r>
              <a:rPr lang="uk-UA" sz="900" dirty="0"/>
              <a:t>.</a:t>
            </a:r>
          </a:p>
          <a:p>
            <a:r>
              <a:rPr lang="uk-UA" sz="900" dirty="0"/>
              <a:t>Податок від імпорту зобов’язані сплатити всі юридичні та фізичні особи, навіть у випадку, коли товар, що імпортується звільнено від митних оплат. Ставки податку </a:t>
            </a:r>
            <a:r>
              <a:rPr lang="pl-PL" sz="900" dirty="0"/>
              <a:t>VAT</a:t>
            </a:r>
            <a:r>
              <a:rPr lang="uk-UA" sz="900" dirty="0"/>
              <a:t> – 23% (загальна) . </a:t>
            </a:r>
            <a:endParaRPr lang="uk-UA" sz="900" dirty="0" smtClean="0"/>
          </a:p>
          <a:p>
            <a:endParaRPr lang="uk-UA" sz="900" dirty="0" smtClean="0"/>
          </a:p>
          <a:p>
            <a:pPr algn="ctr"/>
            <a:endParaRPr lang="uk-UA" sz="800" dirty="0"/>
          </a:p>
        </p:txBody>
      </p:sp>
      <p:pic>
        <p:nvPicPr>
          <p:cNvPr id="1039" name="Picture 15" descr="C:\Users\Baetul.Tatyana\Desktop\elements\green-stro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60" y="251520"/>
            <a:ext cx="2562225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76302" y="306370"/>
            <a:ext cx="237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ІМПОРТ </a:t>
            </a:r>
          </a:p>
          <a:p>
            <a:r>
              <a:rPr lang="uk-UA" b="1" dirty="0" smtClean="0"/>
              <a:t>ЮВЕЛІРНИХ ВИРОБІВ </a:t>
            </a:r>
          </a:p>
          <a:p>
            <a:r>
              <a:rPr lang="uk-UA" b="1" dirty="0" smtClean="0"/>
              <a:t>ДО ПОЛЬЩІ</a:t>
            </a:r>
            <a:endParaRPr lang="uk-UA" b="1" dirty="0"/>
          </a:p>
        </p:txBody>
      </p:sp>
      <p:pic>
        <p:nvPicPr>
          <p:cNvPr id="28" name="Picture 12" descr="C:\Users\Baetul.Tatyana\Desktop\elements_2\step_2,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61" y="1747489"/>
            <a:ext cx="3113731" cy="12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789139" y="1795626"/>
            <a:ext cx="2295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ПІДГОТОВКА ДОКУМЕНТІВ ДЛЯ МИТНИХ ПРОЦЕДУР</a:t>
            </a:r>
            <a:endParaRPr lang="uk-UA" sz="1000" dirty="0">
              <a:solidFill>
                <a:schemeClr val="bg1"/>
              </a:solidFill>
            </a:endParaRPr>
          </a:p>
        </p:txBody>
      </p:sp>
      <p:pic>
        <p:nvPicPr>
          <p:cNvPr id="25" name="Picture 12" descr="C:\Users\Baetul.Tatyana\Desktop\elements_2\step_2,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61" y="5923953"/>
            <a:ext cx="3113731" cy="12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764704" y="6012160"/>
            <a:ext cx="2295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ВИВЕЗЕННЯ (ПОВЕРНЕННЯ) ВИРОБІВ З ПОЛЬЩІ В УКРАЇНУ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2614" y="6544120"/>
            <a:ext cx="304990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/>
              <a:t>Можливо повернення </a:t>
            </a:r>
            <a:r>
              <a:rPr lang="en-US" sz="900" dirty="0" smtClean="0"/>
              <a:t>VAT</a:t>
            </a:r>
            <a:r>
              <a:rPr lang="uk-UA" sz="900" dirty="0" smtClean="0"/>
              <a:t> (ПДВ), який було сплачено імпортером товару.</a:t>
            </a:r>
          </a:p>
          <a:p>
            <a:r>
              <a:rPr lang="uk-UA" sz="900" dirty="0" smtClean="0"/>
              <a:t>Обмеження можливості повернення </a:t>
            </a:r>
            <a:r>
              <a:rPr lang="pl-PL" sz="900" dirty="0" smtClean="0"/>
              <a:t>VAT</a:t>
            </a:r>
            <a:r>
              <a:rPr lang="uk-UA" sz="900" dirty="0" smtClean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Податник мав право на зменшення ставки ПДВ;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ПДВ був повернутий податнику;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ПДВ був сплачений одного з митних режимів, якщо товар ввозиться через місяць від моменту імпорту </a:t>
            </a:r>
            <a:endParaRPr lang="uk-UA" sz="900" dirty="0"/>
          </a:p>
        </p:txBody>
      </p:sp>
      <p:pic>
        <p:nvPicPr>
          <p:cNvPr id="32" name="Picture 7" descr="C:\Users\Baetul.Tatyana\Desktop\elements\step_hol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883" y="5774035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140968" y="5765939"/>
            <a:ext cx="5790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dirty="0" smtClean="0">
                <a:solidFill>
                  <a:srgbClr val="00B050"/>
                </a:solidFill>
              </a:rPr>
              <a:t>КРОК 4</a:t>
            </a:r>
            <a:endParaRPr lang="uk-UA" sz="1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9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Baetul.Tatyana\Desktop\elements\str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992" y="971600"/>
            <a:ext cx="19050" cy="803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Baetul.Tatyana\Desktop\elements_2\logo_GP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029" y="49709"/>
            <a:ext cx="143827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Baetul.Tatyana\Desktop\elements_2\step_2,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280" y="2195736"/>
            <a:ext cx="3064048" cy="122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Baetul.Tatyana\Desktop\elements_2\step_2,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2349223"/>
            <a:ext cx="3049289" cy="1214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Baetul.Tatyana\Desktop\elements_2\step_2,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55" y="5059857"/>
            <a:ext cx="3113731" cy="12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46115" y="2339752"/>
            <a:ext cx="27352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chemeClr val="bg1"/>
                </a:solidFill>
              </a:rPr>
              <a:t>1.  </a:t>
            </a:r>
            <a:r>
              <a:rPr lang="uk-UA" sz="1000" dirty="0" smtClean="0">
                <a:solidFill>
                  <a:schemeClr val="bg1"/>
                </a:solidFill>
              </a:rPr>
              <a:t>ЗАЯВА НА КЛЕЙМУВАННЯ, ВАРТІСТЬ</a:t>
            </a:r>
            <a:endParaRPr lang="uk-UA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395880" y="2895198"/>
            <a:ext cx="343498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Подається до Окружного Пробірного Управління в Варшаві або Кракові, або до одного з восьми </a:t>
            </a:r>
            <a:r>
              <a:rPr lang="uk-UA" sz="900" dirty="0" err="1"/>
              <a:t>позамісцевих</a:t>
            </a:r>
            <a:r>
              <a:rPr lang="uk-UA" sz="900" dirty="0"/>
              <a:t> пробірних управлінь (без обмежень, додатково адреси управлінь перераховані у вкладенні до дорожньої карти). </a:t>
            </a:r>
            <a:endParaRPr lang="uk-UA" sz="900" dirty="0" smtClean="0"/>
          </a:p>
          <a:p>
            <a:pPr algn="just"/>
            <a:r>
              <a:rPr lang="uk-UA" sz="900" b="1" dirty="0"/>
              <a:t>Заява на клеймування  повинна містити наступні дані: </a:t>
            </a:r>
          </a:p>
          <a:p>
            <a:pPr algn="just"/>
            <a:r>
              <a:rPr lang="uk-UA" sz="900" dirty="0"/>
              <a:t>Від підприємця: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Назву і </a:t>
            </a:r>
            <a:r>
              <a:rPr lang="uk-UA" sz="900" dirty="0" smtClean="0"/>
              <a:t>адресу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 smtClean="0"/>
              <a:t>Ідентифікаційний </a:t>
            </a:r>
            <a:r>
              <a:rPr lang="uk-UA" sz="900" dirty="0"/>
              <a:t>номер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Кількість, масу і асортимент виробів, які подаються на клеймування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Декларовану пробу виробу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Опис можливих пошкоджень  виробів (подається у разі їх наявності) та вказівки щодо клеймування </a:t>
            </a:r>
            <a:r>
              <a:rPr lang="uk-UA" sz="900" dirty="0" smtClean="0"/>
              <a:t>виробів</a:t>
            </a:r>
            <a:endParaRPr lang="uk-UA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706878" y="2453571"/>
            <a:ext cx="23894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1. РЕЄСТРАЦІЯ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0643" y="514806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2. НАНЕСЕННЯ (ОЗНАЧЕННЯ) ІМЕННОГО  ЗНАКУ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3067" y="5731386"/>
            <a:ext cx="304990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u="sng" dirty="0"/>
              <a:t>Нанесення (означення)  іменного знаку</a:t>
            </a:r>
            <a:r>
              <a:rPr lang="uk-UA" sz="900" dirty="0"/>
              <a:t> </a:t>
            </a:r>
            <a:r>
              <a:rPr lang="uk-UA" sz="900" dirty="0" smtClean="0"/>
              <a:t>зобов’язані здійснювати:</a:t>
            </a:r>
            <a:endParaRPr lang="uk-UA" sz="900" dirty="0"/>
          </a:p>
          <a:p>
            <a:pPr algn="just"/>
            <a:r>
              <a:rPr lang="uk-UA" sz="900" dirty="0"/>
              <a:t>- Виробник, який вводить виріб до </a:t>
            </a:r>
            <a:r>
              <a:rPr lang="uk-UA" sz="900" dirty="0" smtClean="0"/>
              <a:t>обігу</a:t>
            </a:r>
            <a:endParaRPr lang="uk-UA" sz="900" dirty="0"/>
          </a:p>
          <a:p>
            <a:pPr algn="just"/>
            <a:r>
              <a:rPr lang="uk-UA" sz="900" dirty="0"/>
              <a:t>- суб’єкт, який вводить вироби до обігу на території Польщі.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2355" y="7596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pic>
        <p:nvPicPr>
          <p:cNvPr id="1039" name="Picture 15" descr="C:\Users\Baetul.Tatyana\Desktop\elements\green-strok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60" y="251520"/>
            <a:ext cx="2562225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76302" y="306370"/>
            <a:ext cx="28815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ОБІГ ЮВЕЛІРНИХ ВИРОБІВ:</a:t>
            </a:r>
          </a:p>
          <a:p>
            <a:r>
              <a:rPr lang="uk-UA" b="1" dirty="0" smtClean="0"/>
              <a:t>КЛЕЙМУВАННЯ ТА</a:t>
            </a:r>
          </a:p>
          <a:p>
            <a:r>
              <a:rPr lang="uk-UA" b="1" dirty="0" smtClean="0"/>
              <a:t>ІМЕННИЙ ЗНАК</a:t>
            </a:r>
            <a:endParaRPr lang="uk-UA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761332" y="1259632"/>
            <a:ext cx="1476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ІМЕННИЙ ЗНАК</a:t>
            </a:r>
            <a:endParaRPr lang="uk-UA" sz="1500" b="1" dirty="0">
              <a:solidFill>
                <a:srgbClr val="00B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" y="1547664"/>
            <a:ext cx="323589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Вироби з дорогоцінних металів виготовлені на території Польщі чи поза нею клеймуються іменним знаком – індивідуальний розпізнавальний знак, який дозволяє ідентифікувати виробника або суб’єкт , який вводить вироби до </a:t>
            </a:r>
            <a:r>
              <a:rPr lang="uk-UA" sz="900" dirty="0" smtClean="0"/>
              <a:t>обігу </a:t>
            </a:r>
            <a:r>
              <a:rPr lang="uk-UA" sz="900" dirty="0"/>
              <a:t>на території Польщі</a:t>
            </a:r>
            <a:r>
              <a:rPr lang="uk-UA" sz="800" dirty="0"/>
              <a:t>. 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64887" y="1259632"/>
            <a:ext cx="148406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КЛЕЙМУВАННЯ</a:t>
            </a:r>
            <a:endParaRPr lang="uk-UA" sz="1500" b="1" dirty="0">
              <a:solidFill>
                <a:srgbClr val="00B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488766" y="1547664"/>
            <a:ext cx="3049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Польське пробірне клеймо - державний знак, який вказує на вміст дорогоцінного металу виробів, вид дорогоцінного металу.</a:t>
            </a:r>
          </a:p>
          <a:p>
            <a:pPr algn="just"/>
            <a:r>
              <a:rPr lang="uk-UA" sz="900" dirty="0"/>
              <a:t>Обов’язкове для ювелірних виробів з України.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76042" y="4695398"/>
            <a:ext cx="3522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Подати вироби на клеймування може і фізична особа з наданням відповідних даних у заяві на клеймування, а саме: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ПІБ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Номер PESEL (отримується в місцевому органі самоврядування) або номер паспорту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Кількість, масу і асортимент виробів, які подаються на клеймування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Декларовану пробу виробу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Опис можливих пошкоджень виробі (у разі їх наявності) та вказівки щодо клеймування виробів</a:t>
            </a:r>
          </a:p>
          <a:p>
            <a:pPr lvl="0" algn="just"/>
            <a:endParaRPr lang="uk-UA" sz="900" dirty="0" smtClean="0"/>
          </a:p>
          <a:p>
            <a:pPr lvl="0" algn="just"/>
            <a:r>
              <a:rPr lang="uk-UA" sz="900" dirty="0" smtClean="0"/>
              <a:t>Клеймування </a:t>
            </a:r>
            <a:r>
              <a:rPr lang="uk-UA" sz="900" dirty="0"/>
              <a:t>за допомогою лазерного пристрою здійснюється при видачі виробів і становить </a:t>
            </a:r>
            <a:r>
              <a:rPr lang="uk-UA" sz="900" b="1" dirty="0"/>
              <a:t>вартість - 1,20 злотих/шт</a:t>
            </a:r>
            <a:r>
              <a:rPr lang="uk-UA" sz="900" dirty="0"/>
              <a:t>. клеймованого виробу</a:t>
            </a:r>
          </a:p>
        </p:txBody>
      </p:sp>
      <p:pic>
        <p:nvPicPr>
          <p:cNvPr id="51" name="Picture 13" descr="C:\Users\Baetul.Tatyana\Desktop\elements_2\step_2,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756" y="6804248"/>
            <a:ext cx="3069580" cy="122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3861048" y="6948264"/>
            <a:ext cx="22959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ВИД КЛЕЙМУВАННЯ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357860" y="7380312"/>
            <a:ext cx="34730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Вид клеймування залежить від категорії виробу </a:t>
            </a:r>
            <a:r>
              <a:rPr lang="uk-UA" sz="900" dirty="0" smtClean="0"/>
              <a:t>:</a:t>
            </a:r>
            <a:endParaRPr lang="uk-UA" sz="9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 основне клеймо – про вид дорогоцінного металу, його пробу, установу, яка нанесла клеймо;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додаткове клеймо – про вид дорогоцінного металу;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допоміжне клеймо – про підтвердження відповідності польських пробірних знаків, які були розміщені  раніше;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/>
              <a:t>головне клеймо – означають сировину, напівфабрикати, лом.  </a:t>
            </a:r>
          </a:p>
          <a:p>
            <a:pPr algn="just"/>
            <a:r>
              <a:rPr lang="uk-UA" sz="900" dirty="0"/>
              <a:t>Для ювелірних виробів з України, як правило, обов’язкове клеймування </a:t>
            </a:r>
            <a:r>
              <a:rPr lang="uk-UA" sz="900" u="sng" dirty="0"/>
              <a:t>основним клеймом.</a:t>
            </a:r>
            <a:r>
              <a:rPr lang="uk-UA" sz="900" dirty="0"/>
              <a:t> </a:t>
            </a:r>
            <a:endParaRPr lang="uk-UA" sz="900" dirty="0" smtClean="0"/>
          </a:p>
          <a:p>
            <a:pPr algn="just"/>
            <a:r>
              <a:rPr lang="uk-UA" sz="900" dirty="0"/>
              <a:t>Вироби з Турецької Республіки, клеймувати не потрібно.</a:t>
            </a:r>
          </a:p>
          <a:p>
            <a:pPr algn="just"/>
            <a:r>
              <a:rPr lang="uk-UA" sz="900" dirty="0" smtClean="0"/>
              <a:t>Довідка: </a:t>
            </a:r>
            <a:r>
              <a:rPr lang="en-US" sz="900" dirty="0"/>
              <a:t>http://bip.gum.gov.pl/</a:t>
            </a:r>
            <a:endParaRPr lang="uk-UA" sz="800" dirty="0"/>
          </a:p>
        </p:txBody>
      </p:sp>
      <p:sp>
        <p:nvSpPr>
          <p:cNvPr id="54" name="TextBox 53"/>
          <p:cNvSpPr txBox="1"/>
          <p:nvPr/>
        </p:nvSpPr>
        <p:spPr>
          <a:xfrm>
            <a:off x="128836" y="3011631"/>
            <a:ext cx="3187869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 </a:t>
            </a:r>
            <a:r>
              <a:rPr lang="uk-UA" sz="900" dirty="0" smtClean="0"/>
              <a:t>Необхідно подати </a:t>
            </a:r>
            <a:r>
              <a:rPr lang="uk-UA" sz="900" b="1" dirty="0" smtClean="0"/>
              <a:t>заявку </a:t>
            </a:r>
            <a:r>
              <a:rPr lang="uk-UA" sz="900" b="1" dirty="0"/>
              <a:t>в </a:t>
            </a:r>
            <a:r>
              <a:rPr lang="uk-UA" sz="900" b="1" dirty="0" smtClean="0"/>
              <a:t>Реєстр </a:t>
            </a:r>
            <a:r>
              <a:rPr lang="uk-UA" sz="900" b="1" dirty="0"/>
              <a:t>іменних знаків </a:t>
            </a:r>
            <a:r>
              <a:rPr lang="uk-UA" sz="900" b="1" dirty="0" smtClean="0"/>
              <a:t>, що містить наступні дані</a:t>
            </a:r>
            <a:r>
              <a:rPr lang="uk-UA" sz="900" dirty="0" smtClean="0"/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 smtClean="0"/>
              <a:t>графічний </a:t>
            </a:r>
            <a:r>
              <a:rPr lang="uk-UA" sz="900" dirty="0"/>
              <a:t>проект іменного знаку, </a:t>
            </a:r>
            <a:endParaRPr lang="uk-UA" sz="9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 smtClean="0"/>
              <a:t>Свідоцтво про внесення до реєстру суб'єктів підприємницької діяльності або Національного Судового Реєстру та статистичний номер </a:t>
            </a:r>
            <a:r>
              <a:rPr lang="en-US" sz="900" dirty="0" smtClean="0"/>
              <a:t>REGON</a:t>
            </a:r>
            <a:endParaRPr lang="uk-UA" sz="9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 smtClean="0"/>
              <a:t>Ідентифікаційний номер </a:t>
            </a:r>
            <a:r>
              <a:rPr lang="en-US" sz="900" dirty="0" smtClean="0"/>
              <a:t>PESEL</a:t>
            </a:r>
            <a:r>
              <a:rPr lang="uk-UA" sz="900" dirty="0" smtClean="0"/>
              <a:t>, або номер документу, який посвідчує особу і громадянство</a:t>
            </a:r>
          </a:p>
          <a:p>
            <a:pPr algn="just"/>
            <a:endParaRPr lang="uk-UA" sz="900" dirty="0"/>
          </a:p>
          <a:p>
            <a:pPr algn="just"/>
            <a:r>
              <a:rPr lang="uk-UA" sz="900" dirty="0"/>
              <a:t>Необхідна умова – це відсутність подібного знаку до іншого вже зареєстрованого іменного знаку</a:t>
            </a:r>
            <a:r>
              <a:rPr lang="uk-UA" sz="900" dirty="0" smtClean="0"/>
              <a:t>.</a:t>
            </a:r>
          </a:p>
          <a:p>
            <a:pPr algn="just"/>
            <a:endParaRPr lang="uk-UA" sz="900" dirty="0"/>
          </a:p>
          <a:p>
            <a:pPr algn="just"/>
            <a:r>
              <a:rPr lang="uk-UA" sz="900" dirty="0"/>
              <a:t>Реєстр іменних знаків є відкритим.</a:t>
            </a:r>
          </a:p>
        </p:txBody>
      </p:sp>
      <p:pic>
        <p:nvPicPr>
          <p:cNvPr id="55" name="Picture 12" descr="C:\Users\Baetul.Tatyana\Desktop\elements_2\step_2,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61" y="6644033"/>
            <a:ext cx="3113731" cy="12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723043" y="6876256"/>
            <a:ext cx="2304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chemeClr val="bg1"/>
                </a:solidFill>
              </a:rPr>
              <a:t>3.ВАРТІСТЬ ТА ТЕРМІНИ</a:t>
            </a:r>
            <a:endParaRPr lang="uk-UA" sz="10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5562" y="7321078"/>
            <a:ext cx="3049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dirty="0"/>
              <a:t>За внесення іменного знаку до Реєстру  (у разі подання їх заявником) - 180 злотих</a:t>
            </a:r>
          </a:p>
          <a:p>
            <a:pPr algn="just"/>
            <a:r>
              <a:rPr lang="uk-UA" sz="900" dirty="0"/>
              <a:t>За подання заявки про надання інформації з Реєстру іменних знаків - 18 </a:t>
            </a:r>
            <a:r>
              <a:rPr lang="uk-UA" sz="900" dirty="0" smtClean="0"/>
              <a:t>злотих</a:t>
            </a:r>
          </a:p>
          <a:p>
            <a:pPr algn="just"/>
            <a:endParaRPr lang="uk-UA" sz="900" dirty="0"/>
          </a:p>
          <a:p>
            <a:pPr algn="just"/>
            <a:r>
              <a:rPr lang="uk-UA" sz="900" dirty="0"/>
              <a:t>Строк  - до 30 днів </a:t>
            </a:r>
          </a:p>
        </p:txBody>
      </p:sp>
    </p:spTree>
    <p:extLst>
      <p:ext uri="{BB962C8B-B14F-4D97-AF65-F5344CB8AC3E}">
        <p14:creationId xmlns:p14="http://schemas.microsoft.com/office/powerpoint/2010/main" val="306353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Baetul.Tatyana\Desktop\elements\str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992" y="971600"/>
            <a:ext cx="19050" cy="803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Baetul.Tatyana\Desktop\elements_2\logo_GP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029" y="49709"/>
            <a:ext cx="143827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46115" y="971600"/>
            <a:ext cx="27352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dirty="0"/>
              <a:t> </a:t>
            </a:r>
            <a:r>
              <a:rPr lang="uk-UA" sz="1000" dirty="0" smtClean="0">
                <a:solidFill>
                  <a:schemeClr val="bg1"/>
                </a:solidFill>
              </a:rPr>
              <a:t>ДОГОВІР ПОСТАВКИ ТОВАРІВ</a:t>
            </a:r>
            <a:endParaRPr lang="uk-UA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1008" y="2987824"/>
            <a:ext cx="32653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uk-UA" sz="800" dirty="0" smtClean="0"/>
              <a:t>Без обмеження по сумі винагороди та виконуваній роботі.</a:t>
            </a:r>
          </a:p>
          <a:p>
            <a:pPr lvl="0" algn="just"/>
            <a:endParaRPr lang="uk-UA" sz="800" dirty="0"/>
          </a:p>
          <a:p>
            <a:pPr lvl="0" algn="just"/>
            <a:r>
              <a:rPr lang="uk-UA" sz="800" dirty="0" smtClean="0"/>
              <a:t>Рекомендовано  оформляти з продавцями.</a:t>
            </a:r>
          </a:p>
          <a:p>
            <a:pPr lvl="0" algn="just"/>
            <a:endParaRPr lang="en-US" sz="800" dirty="0" smtClean="0"/>
          </a:p>
          <a:p>
            <a:pPr lvl="0" algn="just"/>
            <a:r>
              <a:rPr lang="uk-UA" sz="800" dirty="0" smtClean="0"/>
              <a:t>Сторонами можуть бути юридичні або фізичні особи.</a:t>
            </a:r>
          </a:p>
          <a:p>
            <a:pPr lvl="0" algn="just"/>
            <a:endParaRPr lang="uk-UA" sz="800" dirty="0"/>
          </a:p>
          <a:p>
            <a:pPr lvl="0" algn="just"/>
            <a:r>
              <a:rPr lang="uk-UA" sz="800" dirty="0" smtClean="0"/>
              <a:t>Якщо договір для виконавця є єдиною підставою для соціального забезпечення, то він підлягає обов'язковому пенсійному і соціальному страхуванню, але страхування на випадок хвороби є добровільним.</a:t>
            </a:r>
          </a:p>
          <a:p>
            <a:pPr lvl="0" algn="just"/>
            <a:endParaRPr lang="uk-UA" sz="800" dirty="0"/>
          </a:p>
          <a:p>
            <a:pPr algn="just"/>
            <a:r>
              <a:rPr lang="uk-UA" sz="800" dirty="0" smtClean="0"/>
              <a:t>Приклад </a:t>
            </a:r>
            <a:r>
              <a:rPr lang="uk-UA" sz="800" dirty="0"/>
              <a:t>розрахунку – </a:t>
            </a:r>
            <a:r>
              <a:rPr lang="en-US" sz="800" dirty="0">
                <a:solidFill>
                  <a:srgbClr val="FF0000"/>
                </a:solidFill>
                <a:hlinkClick r:id="rId4"/>
              </a:rPr>
              <a:t>http://www.bankier.pl/narzedzia/kalkulator-placowy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(</a:t>
            </a:r>
            <a:r>
              <a:rPr lang="pl-PL" sz="800" b="1" dirty="0"/>
              <a:t>Umowa zlecenia</a:t>
            </a:r>
            <a:r>
              <a:rPr lang="pl-PL" sz="800" dirty="0"/>
              <a:t> </a:t>
            </a:r>
            <a:r>
              <a:rPr lang="uk-UA" sz="800" dirty="0" smtClean="0"/>
              <a:t>)</a:t>
            </a:r>
            <a:endParaRPr lang="en-US" sz="800" dirty="0" smtClean="0">
              <a:solidFill>
                <a:srgbClr val="FF0000"/>
              </a:solidFill>
            </a:endParaRPr>
          </a:p>
          <a:p>
            <a:pPr lvl="0" algn="just"/>
            <a:endParaRPr lang="uk-UA" sz="800" dirty="0" smtClean="0">
              <a:solidFill>
                <a:srgbClr val="FF0000"/>
              </a:solidFill>
            </a:endParaRPr>
          </a:p>
          <a:p>
            <a:pPr lvl="0"/>
            <a:endParaRPr lang="uk-UA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163066" y="2987824"/>
            <a:ext cx="304990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800" b="1" dirty="0"/>
              <a:t>Обов’язкові платежі роботодавця: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Пенсійний платіж – 9,76% від з/п брутто/задекларованого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Соціальний платіж – 6,50% від з/п брутто/задекларованого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Платіж на випадок хвороби – 2,45% від з/п брутто / 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Платіж на випадок нещасного випадку – від 0,67% до 3,60 % від з/п брутто / задекларованого прибутку (в залежності від сфери діяльності згідно з класифікацією міністерства праці і соціальної політики).</a:t>
            </a:r>
          </a:p>
          <a:p>
            <a:pPr algn="just"/>
            <a:r>
              <a:rPr lang="uk-UA" sz="800" b="1" dirty="0"/>
              <a:t>Додатково роботодавець оплачує наступні платежі: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На фонд праці – 2,45% від з/п брутто/задекларованого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На фонд гарантійних робітничих виплат – 0,10% від з/п брутто/задекларованого прибутку.</a:t>
            </a:r>
          </a:p>
          <a:p>
            <a:pPr algn="just"/>
            <a:r>
              <a:rPr lang="uk-UA" sz="800" b="1" dirty="0" smtClean="0"/>
              <a:t>Обов'язкові </a:t>
            </a:r>
            <a:r>
              <a:rPr lang="uk-UA" sz="800" b="1" dirty="0"/>
              <a:t>платежі працівника: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Пенсійний платіж – 9,76% від з/п брутто / 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Соціальний платіж – 1,50% від з/п брутто / 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Платіж на випадок хвороби – 2,45% від з/п брутто/задекларованого прибутку;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800" dirty="0"/>
              <a:t>Платіж на охорону здоров’я – 9% від з/п брутто/задекларованого прибутку</a:t>
            </a:r>
            <a:r>
              <a:rPr lang="uk-UA" sz="800" dirty="0" smtClean="0"/>
              <a:t>.</a:t>
            </a:r>
          </a:p>
          <a:p>
            <a:pPr lvl="0" algn="just"/>
            <a:endParaRPr lang="uk-UA" sz="800" dirty="0"/>
          </a:p>
          <a:p>
            <a:pPr algn="just"/>
            <a:r>
              <a:rPr lang="uk-UA" sz="800" dirty="0"/>
              <a:t>Приклад розрахунку – </a:t>
            </a:r>
            <a:r>
              <a:rPr lang="en-US" sz="800" dirty="0">
                <a:solidFill>
                  <a:srgbClr val="FF0000"/>
                </a:solidFill>
                <a:hlinkClick r:id="rId4"/>
              </a:rPr>
              <a:t>http://</a:t>
            </a:r>
            <a:r>
              <a:rPr lang="en-US" sz="800" dirty="0" smtClean="0">
                <a:solidFill>
                  <a:srgbClr val="FF0000"/>
                </a:solidFill>
                <a:hlinkClick r:id="rId4"/>
              </a:rPr>
              <a:t>www.bankier.pl/narzedzia/kalkulator-placowy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(</a:t>
            </a:r>
            <a:r>
              <a:rPr lang="pl-PL" sz="800" b="1" dirty="0" smtClean="0"/>
              <a:t>Umowa </a:t>
            </a:r>
            <a:r>
              <a:rPr lang="en-US" sz="800" b="1" dirty="0" smtClean="0"/>
              <a:t>o </a:t>
            </a:r>
            <a:r>
              <a:rPr lang="en-US" sz="800" b="1" dirty="0" err="1" smtClean="0"/>
              <a:t>pracę</a:t>
            </a:r>
            <a:r>
              <a:rPr lang="uk-UA" sz="800" dirty="0" smtClean="0"/>
              <a:t>)</a:t>
            </a:r>
            <a:endParaRPr lang="en-US" sz="800" dirty="0" smtClean="0"/>
          </a:p>
          <a:p>
            <a:pPr algn="just"/>
            <a:endParaRPr lang="uk-UA" sz="800" dirty="0" smtClean="0"/>
          </a:p>
          <a:p>
            <a:pPr algn="just"/>
            <a:r>
              <a:rPr lang="uk-UA" sz="800" dirty="0" smtClean="0"/>
              <a:t>Мінімальна </a:t>
            </a:r>
            <a:r>
              <a:rPr lang="uk-UA" sz="800" dirty="0"/>
              <a:t>заробітна плата станом на 2015 рік становить 1750,00 злотих</a:t>
            </a:r>
          </a:p>
          <a:p>
            <a:pPr algn="just"/>
            <a:r>
              <a:rPr lang="uk-UA" sz="800" dirty="0"/>
              <a:t>  </a:t>
            </a:r>
          </a:p>
          <a:p>
            <a:pPr algn="just"/>
            <a:r>
              <a:rPr lang="uk-UA" sz="800" dirty="0" smtClean="0"/>
              <a:t>Заробітна плата </a:t>
            </a:r>
            <a:r>
              <a:rPr lang="uk-UA" sz="800" dirty="0"/>
              <a:t>повинна бути не нижчою ніж середня по воєводству. Установлюється двічі на рік </a:t>
            </a:r>
            <a:r>
              <a:rPr lang="uk-UA" sz="800" u="sng" dirty="0">
                <a:hlinkClick r:id="rId5" tooltip="http://www.wynagrodzenia.pl/gus_mapa.php"/>
              </a:rPr>
              <a:t>http://</a:t>
            </a:r>
            <a:r>
              <a:rPr lang="uk-UA" sz="800" u="sng" dirty="0" smtClean="0">
                <a:hlinkClick r:id="rId5" tooltip="http://www.wynagrodzenia.pl/gus_mapa.php"/>
              </a:rPr>
              <a:t>www.wynagrodzenia.pl/gus_mapa.php</a:t>
            </a:r>
            <a:endParaRPr lang="uk-UA" sz="800" u="sng" dirty="0" smtClean="0"/>
          </a:p>
          <a:p>
            <a:pPr algn="just"/>
            <a:endParaRPr lang="uk-UA" sz="800" dirty="0"/>
          </a:p>
          <a:p>
            <a:pPr algn="just"/>
            <a:r>
              <a:rPr lang="uk-UA" sz="800" dirty="0" smtClean="0"/>
              <a:t>Трудовий </a:t>
            </a:r>
            <a:r>
              <a:rPr lang="uk-UA" sz="800" dirty="0"/>
              <a:t>договір дає більшу соціальну захищеність  аніж </a:t>
            </a:r>
            <a:r>
              <a:rPr lang="uk-UA" sz="800" dirty="0" err="1"/>
              <a:t>цивільно</a:t>
            </a:r>
            <a:r>
              <a:rPr lang="uk-UA" sz="800" dirty="0"/>
              <a:t> – правовий договір. Більшість висококваліфікованих працівників вимагають працевлаштування по трудовому договору. Складна процедура звільнення з ініціативи працедавця.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2355" y="7596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sp>
        <p:nvSpPr>
          <p:cNvPr id="43" name="TextBox 42"/>
          <p:cNvSpPr txBox="1"/>
          <p:nvPr/>
        </p:nvSpPr>
        <p:spPr>
          <a:xfrm>
            <a:off x="133038" y="971600"/>
            <a:ext cx="6547304" cy="17235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000" b="1" dirty="0" smtClean="0">
                <a:solidFill>
                  <a:srgbClr val="00B050"/>
                </a:solidFill>
              </a:rPr>
              <a:t>ДОЗВІЛ НА ПЕРЕБУВАННЯ В ПОЛЬЩІ</a:t>
            </a:r>
          </a:p>
          <a:p>
            <a:r>
              <a:rPr lang="uk-UA" sz="800" dirty="0" smtClean="0"/>
              <a:t>Для працевлаштування в </a:t>
            </a:r>
            <a:r>
              <a:rPr lang="uk-UA" sz="800" dirty="0"/>
              <a:t>Польщі </a:t>
            </a:r>
            <a:r>
              <a:rPr lang="uk-UA" sz="800" dirty="0" smtClean="0"/>
              <a:t>потрібна </a:t>
            </a:r>
            <a:r>
              <a:rPr lang="uk-UA" sz="800" dirty="0"/>
              <a:t>національна віза (літера </a:t>
            </a:r>
            <a:r>
              <a:rPr lang="pl-PL" sz="800" dirty="0"/>
              <a:t>D</a:t>
            </a:r>
            <a:r>
              <a:rPr lang="uk-UA" sz="800" dirty="0" smtClean="0"/>
              <a:t>)</a:t>
            </a:r>
          </a:p>
          <a:p>
            <a:endParaRPr lang="uk-UA" sz="800" dirty="0"/>
          </a:p>
          <a:p>
            <a:r>
              <a:rPr lang="uk-UA" sz="800" dirty="0" smtClean="0"/>
              <a:t>Дозвіл </a:t>
            </a:r>
            <a:r>
              <a:rPr lang="uk-UA" sz="800" dirty="0"/>
              <a:t>на перебування в Польщі і автоматично дозвіл на працевлаштування </a:t>
            </a:r>
            <a:r>
              <a:rPr lang="uk-UA" sz="800" dirty="0" smtClean="0"/>
              <a:t>може </a:t>
            </a:r>
            <a:r>
              <a:rPr lang="uk-UA" sz="800" dirty="0"/>
              <a:t>бути виданий на термін від 1 до 3 </a:t>
            </a:r>
            <a:r>
              <a:rPr lang="uk-UA" sz="800" dirty="0" smtClean="0"/>
              <a:t>років</a:t>
            </a:r>
            <a:endParaRPr lang="uk-UA" sz="800" dirty="0"/>
          </a:p>
          <a:p>
            <a:r>
              <a:rPr lang="uk-UA" sz="800" dirty="0"/>
              <a:t>Видається у воєводському управлінні, відповідному до місця проживання іноземця у відділі справ іноземців: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800" dirty="0"/>
              <a:t>4 екземпляри заяви про надання дозволу на перебування на визначений час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800" dirty="0"/>
              <a:t>Закордонний паспорт (3 копії та оригінал для ознайомлення)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800" dirty="0"/>
              <a:t>4 кольорові фотографії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800" dirty="0"/>
              <a:t>Документи, що підтверджують мету перебування іноземця в Польщі, заявлену в заяві </a:t>
            </a:r>
            <a:r>
              <a:rPr lang="uk-UA" sz="800" dirty="0" smtClean="0"/>
              <a:t>про надання дозволу на проживання іноземця</a:t>
            </a:r>
          </a:p>
          <a:p>
            <a:pPr lvl="0"/>
            <a:endParaRPr lang="uk-UA" sz="800" dirty="0"/>
          </a:p>
          <a:p>
            <a:r>
              <a:rPr lang="uk-UA" sz="800" dirty="0" smtClean="0"/>
              <a:t>Державна </a:t>
            </a:r>
            <a:r>
              <a:rPr lang="uk-UA" sz="800" dirty="0"/>
              <a:t>оплата за отримання дозволу на тимчасове перебування – 340 злотих</a:t>
            </a:r>
          </a:p>
          <a:p>
            <a:pPr lvl="0"/>
            <a:endParaRPr lang="uk-UA" sz="800" dirty="0" smtClean="0"/>
          </a:p>
          <a:p>
            <a:pPr lvl="0"/>
            <a:r>
              <a:rPr lang="uk-UA" sz="800" dirty="0"/>
              <a:t>Рішення приймається в місячний термін від моменту подачі </a:t>
            </a:r>
            <a:r>
              <a:rPr lang="uk-UA" sz="800" dirty="0" smtClean="0"/>
              <a:t>документів</a:t>
            </a:r>
            <a:endParaRPr lang="uk-UA" sz="800" dirty="0"/>
          </a:p>
        </p:txBody>
      </p:sp>
      <p:pic>
        <p:nvPicPr>
          <p:cNvPr id="1039" name="Picture 15" descr="C:\Users\Baetul.Tatyana\Desktop\elements\green-stro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60" y="251520"/>
            <a:ext cx="2562225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76302" y="306370"/>
            <a:ext cx="2454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ПРАЦЕВЛАШТУВАННЯ </a:t>
            </a:r>
          </a:p>
          <a:p>
            <a:r>
              <a:rPr lang="uk-UA" b="1" dirty="0" smtClean="0"/>
              <a:t>ПРАЦІВНИКІВ</a:t>
            </a:r>
            <a:endParaRPr lang="uk-UA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58288" y="2618492"/>
            <a:ext cx="185352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ТРУДОВИЙ ДОГОВІР</a:t>
            </a:r>
            <a:endParaRPr lang="uk-UA" sz="15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04387" y="2618492"/>
            <a:ext cx="29489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ЦИВІЛЬНО – ПРАВОВИЙ ДОГОВІР</a:t>
            </a:r>
            <a:endParaRPr lang="uk-UA" sz="15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8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Baetul.Tatyana\Desktop\elements\str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992" y="971600"/>
            <a:ext cx="19050" cy="803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Baetul.Tatyana\Desktop\elements_2\logo_GP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029" y="49709"/>
            <a:ext cx="143827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46115" y="899592"/>
            <a:ext cx="27352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dirty="0"/>
              <a:t> </a:t>
            </a:r>
            <a:r>
              <a:rPr lang="uk-UA" sz="1000" dirty="0" smtClean="0">
                <a:solidFill>
                  <a:schemeClr val="bg1"/>
                </a:solidFill>
              </a:rPr>
              <a:t>ДОГОВІР ПОСТАВКИ ТОВАРІВ</a:t>
            </a:r>
            <a:endParaRPr lang="uk-UA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163066" y="1907704"/>
            <a:ext cx="304990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/>
              <a:t>Для реєстрації  ТОВ платником ПДВ: </a:t>
            </a:r>
          </a:p>
          <a:p>
            <a:pPr algn="just"/>
            <a:r>
              <a:rPr lang="uk-UA" sz="900" dirty="0"/>
              <a:t>1. подати в податкове управління (відділ ПДВ) заповнену реєстраційну заяву платника ПДВ на спеціальному бланку VAT-R.</a:t>
            </a:r>
          </a:p>
          <a:p>
            <a:pPr algn="just"/>
            <a:r>
              <a:rPr lang="uk-UA" sz="900" dirty="0"/>
              <a:t>2. строк  подачі заяви – не пізніше дня попереднього початку продажу товарів або надання послуг.</a:t>
            </a:r>
          </a:p>
          <a:p>
            <a:pPr algn="just"/>
            <a:r>
              <a:rPr lang="uk-UA" sz="900" dirty="0"/>
              <a:t>4. Установа підтверджує подачу заяви і видає по цій справі адміністративне рішення (VAT-5). Якщо дані в заяві зміняться, треба їх оновити в термін до 7 днів</a:t>
            </a:r>
            <a:r>
              <a:rPr lang="uk-UA" sz="900" dirty="0" smtClean="0"/>
              <a:t>.</a:t>
            </a:r>
          </a:p>
          <a:p>
            <a:pPr algn="just"/>
            <a:endParaRPr lang="uk-UA" sz="900" dirty="0"/>
          </a:p>
          <a:p>
            <a:pPr algn="just"/>
            <a:r>
              <a:rPr lang="uk-UA" sz="900" dirty="0"/>
              <a:t>Підприємства зобов’язані зареєструватися в якості суб’єктів ПДВ, якщо їх річний товарообіг перевищує 10 тис. євро. </a:t>
            </a:r>
            <a:endParaRPr lang="uk-UA" sz="900" dirty="0" smtClean="0"/>
          </a:p>
          <a:p>
            <a:pPr algn="just"/>
            <a:endParaRPr lang="uk-UA" sz="900" dirty="0"/>
          </a:p>
          <a:p>
            <a:pPr algn="just"/>
            <a:r>
              <a:rPr lang="uk-UA" sz="900" dirty="0" smtClean="0"/>
              <a:t>Термін – до 7 днів</a:t>
            </a:r>
            <a:endParaRPr lang="uk-UA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312355" y="7596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pic>
        <p:nvPicPr>
          <p:cNvPr id="1039" name="Picture 15" descr="C:\Users\Baetul.Tatyana\Desktop\elements\green-stro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60" y="251520"/>
            <a:ext cx="2562225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76302" y="306370"/>
            <a:ext cx="2882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ОРГАНІЗАЦІЯ ЗДІЙСНЕННЯ</a:t>
            </a:r>
          </a:p>
          <a:p>
            <a:r>
              <a:rPr lang="uk-UA" b="1" dirty="0" smtClean="0"/>
              <a:t>ТОРГІВЕЛЬНОЇ ДІЯЛЬНОСТІ</a:t>
            </a:r>
            <a:endParaRPr lang="uk-UA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58288" y="1187624"/>
            <a:ext cx="21375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РЕЄСТРАЦІЯ В </a:t>
            </a:r>
          </a:p>
          <a:p>
            <a:r>
              <a:rPr lang="uk-UA" sz="1500" b="1" dirty="0" smtClean="0">
                <a:solidFill>
                  <a:srgbClr val="00B050"/>
                </a:solidFill>
              </a:rPr>
              <a:t>ПОДАТКОВИХ ОРГАНАХ</a:t>
            </a:r>
            <a:endParaRPr lang="uk-UA" sz="15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32668" y="1187624"/>
            <a:ext cx="168456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КАСОВИЙ АПАРАТ</a:t>
            </a:r>
            <a:endParaRPr lang="uk-UA" sz="1500" b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88766" y="1907704"/>
            <a:ext cx="30499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 algn="just">
              <a:buAutoNum type="arabicPeriod"/>
            </a:pPr>
            <a:r>
              <a:rPr lang="uk-UA" sz="900" dirty="0" smtClean="0"/>
              <a:t>Необхідно встановити касовий апарат у місці здійснення торгівельної діяльності</a:t>
            </a:r>
          </a:p>
          <a:p>
            <a:pPr lvl="0" algn="just"/>
            <a:endParaRPr lang="uk-UA" sz="900" dirty="0"/>
          </a:p>
          <a:p>
            <a:pPr lvl="0" algn="just"/>
            <a:r>
              <a:rPr lang="uk-UA" sz="900" dirty="0" smtClean="0"/>
              <a:t>2. Оформлення </a:t>
            </a:r>
            <a:r>
              <a:rPr lang="uk-UA" sz="900" dirty="0"/>
              <a:t>не пізніше 7 днів після його </a:t>
            </a:r>
            <a:r>
              <a:rPr lang="uk-UA" sz="900" dirty="0" smtClean="0"/>
              <a:t>встановлення:</a:t>
            </a:r>
          </a:p>
          <a:p>
            <a:pPr lvl="0" algn="just"/>
            <a:r>
              <a:rPr lang="uk-UA" sz="900" dirty="0" smtClean="0"/>
              <a:t>2.1. Заява </a:t>
            </a:r>
            <a:r>
              <a:rPr lang="uk-UA" sz="900" dirty="0"/>
              <a:t>вільної письмової форми з даними про кількість та місце встановлення касових </a:t>
            </a:r>
            <a:r>
              <a:rPr lang="uk-UA" sz="900" dirty="0" smtClean="0"/>
              <a:t>апаратів</a:t>
            </a:r>
          </a:p>
          <a:p>
            <a:pPr lvl="0" algn="just"/>
            <a:r>
              <a:rPr lang="uk-UA" sz="900" dirty="0" smtClean="0"/>
              <a:t>2.2. </a:t>
            </a:r>
            <a:r>
              <a:rPr lang="uk-UA" sz="900" dirty="0" err="1" smtClean="0"/>
              <a:t>Фіскалізація</a:t>
            </a:r>
            <a:r>
              <a:rPr lang="uk-UA" sz="900" dirty="0" smtClean="0"/>
              <a:t> </a:t>
            </a:r>
            <a:r>
              <a:rPr lang="uk-UA" sz="900" dirty="0"/>
              <a:t>касового апарату здійснює представник продавця касового </a:t>
            </a:r>
            <a:r>
              <a:rPr lang="uk-UA" sz="900" dirty="0" smtClean="0"/>
              <a:t>апарату</a:t>
            </a:r>
          </a:p>
          <a:p>
            <a:pPr lvl="0" algn="just"/>
            <a:r>
              <a:rPr lang="uk-UA" sz="900" dirty="0" smtClean="0"/>
              <a:t>2.3. Оголошення </a:t>
            </a:r>
            <a:r>
              <a:rPr lang="uk-UA" sz="900" dirty="0"/>
              <a:t>податником каси – шляхом подання заяви  у довільній формі про початок (з зазначенням строку), носить інформаційний характер</a:t>
            </a:r>
            <a:r>
              <a:rPr lang="uk-UA" sz="900" dirty="0" smtClean="0"/>
              <a:t>.</a:t>
            </a:r>
          </a:p>
          <a:p>
            <a:pPr algn="just"/>
            <a:r>
              <a:rPr lang="uk-UA" sz="900" dirty="0" smtClean="0"/>
              <a:t>2.4. Податкова </a:t>
            </a:r>
            <a:r>
              <a:rPr lang="uk-UA" sz="900" dirty="0"/>
              <a:t>служба присвоює унікальний обліковий номер касового апарату, який необхідно прикріпити до корпусу апарату.</a:t>
            </a:r>
            <a:r>
              <a:rPr lang="uk-UA" sz="900" u="sng" dirty="0"/>
              <a:t> </a:t>
            </a:r>
            <a:endParaRPr lang="uk-UA" sz="900" dirty="0"/>
          </a:p>
        </p:txBody>
      </p:sp>
      <p:sp>
        <p:nvSpPr>
          <p:cNvPr id="18" name="TextBox 17"/>
          <p:cNvSpPr txBox="1"/>
          <p:nvPr/>
        </p:nvSpPr>
        <p:spPr>
          <a:xfrm>
            <a:off x="404664" y="4306034"/>
            <a:ext cx="27880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ОПОДАТКУВАННЯ ТА ЗВІТНІСТЬ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11772" y="4306034"/>
            <a:ext cx="270420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500" b="1" dirty="0" smtClean="0">
                <a:solidFill>
                  <a:srgbClr val="00B050"/>
                </a:solidFill>
              </a:rPr>
              <a:t>РЕЄСТРАЦІЯ ТОРГОВОЇ МАРКИ</a:t>
            </a:r>
            <a:endParaRPr lang="uk-UA" sz="1500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5466" y="4706431"/>
            <a:ext cx="3049909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/>
              <a:t>Звіти, строки подання, місце подання </a:t>
            </a:r>
            <a:r>
              <a:rPr lang="uk-UA" sz="900" dirty="0"/>
              <a:t>(на встановленого зразка бланках):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 </a:t>
            </a:r>
            <a:r>
              <a:rPr lang="uk-UA" sz="900" dirty="0"/>
              <a:t>Декларація  з ПДВ – щомісячно в податкову службу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Податок </a:t>
            </a:r>
            <a:r>
              <a:rPr lang="uk-UA" sz="900" dirty="0"/>
              <a:t>на прибуток (</a:t>
            </a:r>
            <a:r>
              <a:rPr lang="en-US" sz="900" dirty="0"/>
              <a:t>CIT</a:t>
            </a:r>
            <a:r>
              <a:rPr lang="uk-UA" sz="900" dirty="0"/>
              <a:t>) – підлягає сплаті, подання звітів відсутнє </a:t>
            </a:r>
            <a:endParaRPr lang="uk-UA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Соц</a:t>
            </a:r>
            <a:r>
              <a:rPr lang="uk-UA" sz="900" dirty="0"/>
              <a:t>. виплати (якщо є наймані працівники) – щомісячно в службу страхування </a:t>
            </a:r>
            <a:endParaRPr lang="uk-UA" sz="900" dirty="0" smtClean="0"/>
          </a:p>
          <a:p>
            <a:pPr marL="171450" indent="-171450">
              <a:buFontTx/>
              <a:buChar char="-"/>
            </a:pPr>
            <a:endParaRPr lang="uk-UA" sz="900" dirty="0"/>
          </a:p>
          <a:p>
            <a:pPr lvl="0"/>
            <a:r>
              <a:rPr lang="uk-UA" sz="900" b="1" dirty="0" smtClean="0"/>
              <a:t>Оподаткування: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 smtClean="0"/>
              <a:t>Податок </a:t>
            </a:r>
            <a:r>
              <a:rPr lang="uk-UA" sz="900" dirty="0"/>
              <a:t>на прибуток від юридичних осіб (СІТ)  - ставка 19%.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У випадку виплати дивідендів з засновників ТОВ податок для фізичних осіб 18%.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Податок на додану вартість/Податок на товари та послуги - 23% (базова ставка ПДВ).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/>
              <a:t>Всього 4 ставки ПДВ – основна 23%, льотні – 8%, 5%, 0% -  тільки для певної категорії послуг та товарів.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/>
              <a:t>Місцеві податки та збори: податок на нерухомість, на автомобілі, тощо.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47443" y="4716016"/>
            <a:ext cx="304990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/>
              <a:t>Реєстрація ТМ в Патентному управлінні</a:t>
            </a:r>
            <a:r>
              <a:rPr lang="uk-UA" sz="900" dirty="0" smtClean="0"/>
              <a:t>.</a:t>
            </a:r>
          </a:p>
          <a:p>
            <a:endParaRPr lang="uk-UA" sz="900" dirty="0"/>
          </a:p>
          <a:p>
            <a:r>
              <a:rPr lang="uk-UA" sz="900" b="1" dirty="0"/>
              <a:t>Необхідно подати наступні документи: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Заява про реєстрацію ТМ.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Докази першості, якщо заявник хоче отримати першість у використанні ТМ. Докази необхідно пред’явити протягом 3 </a:t>
            </a:r>
            <a:r>
              <a:rPr lang="uk-UA" sz="900" dirty="0" smtClean="0"/>
              <a:t>місяців від </a:t>
            </a:r>
            <a:r>
              <a:rPr lang="uk-UA" sz="900" dirty="0"/>
              <a:t>подання заяви.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5 фотографій ТМ у вигляді малюнку або кольорової композиції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900" dirty="0"/>
              <a:t>Довіреність на  патентного повіреного (обов’язково).</a:t>
            </a:r>
          </a:p>
          <a:p>
            <a:r>
              <a:rPr lang="uk-UA" sz="900" dirty="0"/>
              <a:t> </a:t>
            </a:r>
          </a:p>
          <a:p>
            <a:r>
              <a:rPr lang="uk-UA" sz="900" dirty="0"/>
              <a:t>Суб’єкти, що можуть бути </a:t>
            </a:r>
            <a:r>
              <a:rPr lang="uk-UA" sz="900" dirty="0" err="1" smtClean="0"/>
              <a:t>правоволодільцями</a:t>
            </a:r>
            <a:r>
              <a:rPr lang="uk-UA" sz="900" dirty="0" smtClean="0"/>
              <a:t> </a:t>
            </a:r>
            <a:r>
              <a:rPr lang="uk-UA" sz="900" dirty="0"/>
              <a:t>ТМ – це юридичні особи, фізичні особи (як резиденти, так і нерезиденти), без обмежень</a:t>
            </a:r>
            <a:r>
              <a:rPr lang="uk-UA" sz="900" dirty="0" smtClean="0"/>
              <a:t>.</a:t>
            </a:r>
          </a:p>
          <a:p>
            <a:endParaRPr lang="uk-UA" sz="900" dirty="0"/>
          </a:p>
          <a:p>
            <a:r>
              <a:rPr lang="uk-UA" sz="900" b="1" dirty="0" smtClean="0"/>
              <a:t>Оплата:</a:t>
            </a:r>
          </a:p>
          <a:p>
            <a:r>
              <a:rPr lang="uk-UA" sz="900" dirty="0"/>
              <a:t>За подання заяви – 550 злотих, електронна заява – 500 злотих</a:t>
            </a:r>
          </a:p>
          <a:p>
            <a:r>
              <a:rPr lang="uk-UA" sz="900" dirty="0"/>
              <a:t>Оплата за охорону ТМ - 400 злотих (10 років).</a:t>
            </a:r>
          </a:p>
          <a:p>
            <a:r>
              <a:rPr lang="uk-UA" sz="900" dirty="0"/>
              <a:t>За публікацію інформації – 90 </a:t>
            </a:r>
            <a:r>
              <a:rPr lang="uk-UA" sz="900" dirty="0" smtClean="0"/>
              <a:t>злотих</a:t>
            </a:r>
          </a:p>
          <a:p>
            <a:endParaRPr lang="uk-UA" sz="900" dirty="0"/>
          </a:p>
          <a:p>
            <a:r>
              <a:rPr lang="uk-UA" sz="900" b="1" dirty="0"/>
              <a:t>Термін реєстрації </a:t>
            </a:r>
            <a:r>
              <a:rPr lang="uk-UA" sz="900" dirty="0"/>
              <a:t>від 12 до 18 місяців</a:t>
            </a:r>
            <a:endParaRPr lang="uk-UA" sz="900" dirty="0" smtClean="0"/>
          </a:p>
          <a:p>
            <a:endParaRPr lang="uk-UA" sz="900" dirty="0"/>
          </a:p>
        </p:txBody>
      </p:sp>
    </p:spTree>
    <p:extLst>
      <p:ext uri="{BB962C8B-B14F-4D97-AF65-F5344CB8AC3E}">
        <p14:creationId xmlns:p14="http://schemas.microsoft.com/office/powerpoint/2010/main" val="3861988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2300</Words>
  <Application>Microsoft Office PowerPoint</Application>
  <PresentationFormat>Экран (4:3)</PresentationFormat>
  <Paragraphs>242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Баетул Татьяна</dc:creator>
  <cp:lastModifiedBy>Onopriyenko.Andrei</cp:lastModifiedBy>
  <cp:revision>46</cp:revision>
  <cp:lastPrinted>2015-04-20T06:25:00Z</cp:lastPrinted>
  <dcterms:created xsi:type="dcterms:W3CDTF">2015-04-15T12:32:26Z</dcterms:created>
  <dcterms:modified xsi:type="dcterms:W3CDTF">2015-07-16T12:57:44Z</dcterms:modified>
</cp:coreProperties>
</file>