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1"/>
  </p:notesMasterIdLst>
  <p:sldIdLst>
    <p:sldId id="256" r:id="rId2"/>
    <p:sldId id="290" r:id="rId3"/>
    <p:sldId id="292" r:id="rId4"/>
    <p:sldId id="257" r:id="rId5"/>
    <p:sldId id="295" r:id="rId6"/>
    <p:sldId id="293" r:id="rId7"/>
    <p:sldId id="294" r:id="rId8"/>
    <p:sldId id="260" r:id="rId9"/>
    <p:sldId id="284" r:id="rId10"/>
  </p:sldIdLst>
  <p:sldSz cx="9144000" cy="6858000" type="screen4x3"/>
  <p:notesSz cx="6794500" cy="10007600"/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94671" autoAdjust="0"/>
  </p:normalViewPr>
  <p:slideViewPr>
    <p:cSldViewPr>
      <p:cViewPr>
        <p:scale>
          <a:sx n="88" d="100"/>
          <a:sy n="88" d="100"/>
        </p:scale>
        <p:origin x="-989" y="-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78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uFillTx/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uFillTx/>
                <a:latin typeface="+mn-lt"/>
              </a:defRPr>
            </a:lvl1pPr>
          </a:lstStyle>
          <a:p>
            <a:pPr>
              <a:defRPr/>
            </a:pPr>
            <a:fld id="{6CAD74FF-D684-41B7-BDA2-E7E4B068F4A8}" type="datetimeFigureOut">
              <a:rPr lang="uk-UA"/>
              <a:pPr>
                <a:defRPr/>
              </a:pPr>
              <a:t>17.06.2014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50888"/>
            <a:ext cx="5003800" cy="3752850"/>
          </a:xfrm>
          <a:prstGeom prst="rect">
            <a:avLst/>
          </a:prstGeom>
          <a:noFill/>
          <a:ln w="12700">
            <a:solidFill>
              <a:srgbClr val="000000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52975"/>
            <a:ext cx="5435600" cy="45037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uk-UA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04363"/>
            <a:ext cx="2944813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uFillTx/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8100" y="9504363"/>
            <a:ext cx="2944813" cy="5016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E173DDCA-8120-4E45-AAF6-3750AC2CFAB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76155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Полилиния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2147483646 h 528"/>
                <a:gd name="T6" fmla="*/ 2147483646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090A19E-6265-41F8-8573-D53E89061935}" type="datetime1">
              <a:rPr lang="uk-UA"/>
              <a:pPr>
                <a:defRPr/>
              </a:pPr>
              <a:t>17.06.2014</a:t>
            </a:fld>
            <a:endParaRPr lang="uk-UA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uk-UA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AAE3BA3-14B8-4ABF-B7E2-47B498F44B9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3094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0BADD-2E2C-456A-AA76-BC3A0F9B7B21}" type="datetime1">
              <a:rPr lang="uk-UA"/>
              <a:pPr>
                <a:defRPr/>
              </a:pPr>
              <a:t>17.06.2014</a:t>
            </a:fld>
            <a:endParaRPr lang="uk-UA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3DE32-DD57-43C2-9083-C8F14AB2450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802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8DD7C-1D75-4D15-9455-B4EE4425FB54}" type="datetime1">
              <a:rPr lang="uk-UA"/>
              <a:pPr>
                <a:defRPr/>
              </a:pPr>
              <a:t>17.06.2014</a:t>
            </a:fld>
            <a:endParaRPr lang="uk-UA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D2248-C958-4C66-9082-AFA589A6761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3438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E54C2-880A-47A7-A37E-72810AC71B62}" type="datetime1">
              <a:rPr lang="uk-UA"/>
              <a:pPr>
                <a:defRPr/>
              </a:pPr>
              <a:t>17.06.2014</a:t>
            </a:fld>
            <a:endParaRPr lang="uk-UA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21426-66E9-4D5D-9AE3-588C8733129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8917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7619C6-2DDF-4D79-BD69-71DC44CC45CE}" type="datetime1">
              <a:rPr lang="uk-UA"/>
              <a:pPr>
                <a:defRPr/>
              </a:pPr>
              <a:t>17.06.2014</a:t>
            </a:fld>
            <a:endParaRPr lang="uk-UA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uk-UA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14B25D3-648A-4A28-AFBD-C48AE397A8D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69186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7BA9C33-2C9B-485D-92B5-ECA87358BB71}" type="datetime1">
              <a:rPr lang="uk-UA"/>
              <a:pPr>
                <a:defRPr/>
              </a:pPr>
              <a:t>17.06.2014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7A1437-4631-4212-9D2B-03AA6953374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65648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94A06A-7274-4FE7-B942-7924A503DED5}" type="datetime1">
              <a:rPr lang="uk-UA"/>
              <a:pPr>
                <a:defRPr/>
              </a:pPr>
              <a:t>17.06.2014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DBABC34-38BD-4FB0-A928-22F4C90CD17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3833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2D1DF17-D7E0-402F-8D4C-CD25D3CFB451}" type="datetime1">
              <a:rPr lang="uk-UA"/>
              <a:pPr>
                <a:defRPr/>
              </a:pPr>
              <a:t>17.06.2014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76302CA-BD68-421A-AF06-4EE37814EC8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5030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65F30-1A80-4B97-AB7E-103D37E35114}" type="datetime1">
              <a:rPr lang="uk-UA"/>
              <a:pPr>
                <a:defRPr/>
              </a:pPr>
              <a:t>17.06.2014</a:t>
            </a:fld>
            <a:endParaRPr lang="uk-UA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19676-025E-42C4-9219-4A42D8AE9F1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7170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3A3169C-E896-4169-BF83-77478E8AFA73}" type="datetime1">
              <a:rPr lang="uk-UA"/>
              <a:pPr>
                <a:defRPr/>
              </a:pPr>
              <a:t>17.06.2014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D7FD9BC-F1A1-4DAB-BC75-AF5C2D4B077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63331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олилиния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B8BC5CD-6F13-4F2E-A53E-D3F3312B5095}" type="datetime1">
              <a:rPr lang="uk-UA"/>
              <a:pPr>
                <a:defRPr/>
              </a:pPr>
              <a:t>17.06.2014</a:t>
            </a:fld>
            <a:endParaRPr lang="uk-UA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uk-UA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3D05A9-D0C6-4CA5-A8A0-EE0114FA639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3672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7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  <a:endParaRPr lang="en-US" altLang="uk-UA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16589DA4-536C-414C-BBCD-CB511F0B8601}" type="datetime1">
              <a:rPr lang="uk-UA"/>
              <a:pPr>
                <a:defRPr/>
              </a:pPr>
              <a:t>17.06.2014</a:t>
            </a:fld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28D3F792-7018-4FBC-B445-08A4AB56752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37" r:id="rId2"/>
    <p:sldLayoutId id="2147483942" r:id="rId3"/>
    <p:sldLayoutId id="2147483943" r:id="rId4"/>
    <p:sldLayoutId id="2147483944" r:id="rId5"/>
    <p:sldLayoutId id="2147483945" r:id="rId6"/>
    <p:sldLayoutId id="2147483938" r:id="rId7"/>
    <p:sldLayoutId id="2147483946" r:id="rId8"/>
    <p:sldLayoutId id="2147483947" r:id="rId9"/>
    <p:sldLayoutId id="2147483939" r:id="rId10"/>
    <p:sldLayoutId id="214748394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55776" y="764704"/>
            <a:ext cx="6172200" cy="396044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доповіді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Єфименко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Тетяни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Іванівни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Концептуальні засади </a:t>
            </a: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створення служби фінансових розслідувань</a:t>
            </a:r>
            <a:r>
              <a:rPr lang="uk-UA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76440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i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764408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uk-UA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 txBox="1">
            <a:spLocks/>
          </p:cNvSpPr>
          <p:nvPr/>
        </p:nvSpPr>
        <p:spPr>
          <a:xfrm>
            <a:off x="0" y="6453336"/>
            <a:ext cx="9108504" cy="360040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13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Складено на основі досліджень відділу фіскальної політики, податкових та митних платежів Академії фінансового управління</a:t>
            </a:r>
            <a:endParaRPr lang="uk-UA" sz="13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64163" y="1409700"/>
            <a:ext cx="3529012" cy="506413"/>
          </a:xfr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09728" indent="0"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uk-UA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ДОВІРА</a:t>
            </a:r>
            <a:endParaRPr lang="uk-UA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bg1"/>
            </a:outerShdw>
          </a:effectLst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28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Засади створення Служби </a:t>
            </a:r>
            <a:r>
              <a:rPr lang="uk-UA" sz="2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фінансових розслідувань</a:t>
            </a:r>
          </a:p>
        </p:txBody>
      </p:sp>
      <p:sp>
        <p:nvSpPr>
          <p:cNvPr id="5" name="Объект 1"/>
          <p:cNvSpPr txBox="1">
            <a:spLocks/>
          </p:cNvSpPr>
          <p:nvPr/>
        </p:nvSpPr>
        <p:spPr>
          <a:xfrm>
            <a:off x="539750" y="1409700"/>
            <a:ext cx="3455988" cy="506413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 fontAlgn="auto">
              <a:buFont typeface="Wingdings 3"/>
              <a:buNone/>
              <a:defRPr/>
            </a:pPr>
            <a:r>
              <a:rPr lang="uk-UA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ПРОЗОРІСТЬ</a:t>
            </a:r>
            <a:endParaRPr lang="uk-UA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9" name="Прямая со стрелкой 8"/>
          <p:cNvCxnSpPr>
            <a:stCxn id="5" idx="2"/>
          </p:cNvCxnSpPr>
          <p:nvPr/>
        </p:nvCxnSpPr>
        <p:spPr>
          <a:xfrm>
            <a:off x="2268538" y="1916113"/>
            <a:ext cx="863600" cy="107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2" idx="2"/>
          </p:cNvCxnSpPr>
          <p:nvPr/>
        </p:nvCxnSpPr>
        <p:spPr>
          <a:xfrm flipH="1">
            <a:off x="6516688" y="1916113"/>
            <a:ext cx="611187" cy="107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476375" y="2133600"/>
            <a:ext cx="6624638" cy="43195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just" eaLnBrk="1" fontAlgn="auto" hangingPunct="1">
              <a:spcBef>
                <a:spcPts val="0"/>
              </a:spcBef>
              <a:spcAft>
                <a:spcPts val="1200"/>
              </a:spcAft>
              <a:buFontTx/>
              <a:buChar char="-"/>
              <a:defRPr/>
            </a:pP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Необхідність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актуальність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розслідувань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обумовлена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запитом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 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боротьбу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економічними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правопорушеннями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здійсненням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контролю на засадах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прозорості</a:t>
            </a:r>
            <a:r>
              <a:rPr lang="ru-RU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довіри</a:t>
            </a:r>
            <a:endParaRPr lang="ru-RU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1200"/>
              </a:spcAft>
              <a:buFontTx/>
              <a:buChar char="-"/>
              <a:defRPr/>
            </a:pP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єднання функцій різних правоохоронних органів в сфері впливу однієї структури може призвести до посилення ефективності виявлення і розслідування  економічних правопорушень,  захисту законних фінансово-економічних інтересів держави</a:t>
            </a:r>
          </a:p>
        </p:txBody>
      </p:sp>
      <p:sp>
        <p:nvSpPr>
          <p:cNvPr id="10" name="Заголовок 2"/>
          <p:cNvSpPr txBox="1">
            <a:spLocks/>
          </p:cNvSpPr>
          <p:nvPr/>
        </p:nvSpPr>
        <p:spPr>
          <a:xfrm>
            <a:off x="8647113" y="13966"/>
            <a:ext cx="426007" cy="390698"/>
          </a:xfrm>
          <a:prstGeom prst="rect">
            <a:avLst/>
          </a:prstGeom>
        </p:spPr>
        <p:txBody>
          <a:bodyPr anchor="ctr">
            <a:normAutofit fontScale="9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uk-UA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484438" y="1844675"/>
            <a:ext cx="5040312" cy="2808288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1200"/>
              </a:spcAft>
              <a:buFont typeface="Wingdings 3"/>
              <a:buChar char=""/>
              <a:defRPr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мету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65760" indent="-256032" eaLnBrk="1" fontAlgn="auto" hangingPunct="1">
              <a:spcAft>
                <a:spcPts val="1200"/>
              </a:spcAft>
              <a:buFont typeface="Wingdings 3"/>
              <a:buChar char=""/>
              <a:defRPr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сферу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indent="-256032" eaLnBrk="1" fontAlgn="auto" hangingPunct="1">
              <a:spcAft>
                <a:spcPts val="1200"/>
              </a:spcAft>
              <a:buFont typeface="Wingdings 3"/>
              <a:buChar char=""/>
              <a:defRPr/>
            </a:pP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indent="-256032" eaLnBrk="1" fontAlgn="auto" hangingPunct="1">
              <a:spcAft>
                <a:spcPts val="1200"/>
              </a:spcAft>
              <a:buFont typeface="Wingdings 3"/>
              <a:buChar char=""/>
              <a:defRPr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засади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підконтрольність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uk-UA" dirty="0"/>
          </a:p>
        </p:txBody>
      </p:sp>
      <p:sp>
        <p:nvSpPr>
          <p:cNvPr id="11267" name="Номер слайда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fld id="{4147A9A0-F707-48DB-9B40-08627369FB1E}" type="slidenum">
              <a:rPr lang="uk-UA" altLang="uk-UA"/>
              <a:pPr/>
              <a:t>3</a:t>
            </a:fld>
            <a:endParaRPr lang="uk-UA" altLang="uk-UA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260648"/>
            <a:ext cx="8373616" cy="1368152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anchor="ctr"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забезпечення реалізації завдань, що поставлені перед Службою фінансових розслідувань необхідно винести на обговорення</a:t>
            </a:r>
            <a:endParaRPr lang="uk-UA" sz="280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750" y="1916113"/>
            <a:ext cx="863600" cy="2881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П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Р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О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З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О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Р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І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С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Т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545388" y="1916113"/>
            <a:ext cx="863600" cy="2881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Д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О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В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І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Р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А</a:t>
            </a: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8647113" y="13966"/>
            <a:ext cx="426007" cy="390698"/>
          </a:xfrm>
          <a:prstGeom prst="rect">
            <a:avLst/>
          </a:prstGeom>
        </p:spPr>
        <p:txBody>
          <a:bodyPr anchor="ctr">
            <a:normAutofit fontScale="9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uk-UA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243888" y="646430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fld id="{5CA538FE-83BD-4FF7-B78D-9B4CD9C7D582}" type="slidenum">
              <a:rPr lang="uk-UA" altLang="uk-UA"/>
              <a:pPr/>
              <a:t>4</a:t>
            </a:fld>
            <a:endParaRPr lang="uk-UA" altLang="uk-UA"/>
          </a:p>
        </p:txBody>
      </p:sp>
      <p:sp>
        <p:nvSpPr>
          <p:cNvPr id="7" name="Прямоугольник 6"/>
          <p:cNvSpPr/>
          <p:nvPr/>
        </p:nvSpPr>
        <p:spPr>
          <a:xfrm>
            <a:off x="34925" y="857250"/>
            <a:ext cx="4546600" cy="59499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Проектом передбачено завдання служби: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1200"/>
              </a:spcAft>
              <a:buFontTx/>
              <a:buChar char="-"/>
              <a:defRPr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запобігання вчиненню економічних правопорушень</a:t>
            </a:r>
          </a:p>
          <a:p>
            <a:pPr algn="just"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endParaRPr lang="uk-UA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1200"/>
              </a:spcAft>
              <a:buFontTx/>
              <a:buChar char="-"/>
              <a:defRPr/>
            </a:pP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ведення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боротьби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економічними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правопорушеннями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безпеки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1200"/>
              </a:spcAft>
              <a:buFontTx/>
              <a:buChar char="-"/>
              <a:defRPr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здійснення фінансового контролю</a:t>
            </a:r>
          </a:p>
          <a:p>
            <a:pPr algn="just"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endParaRPr lang="uk-UA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endParaRPr lang="uk-UA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93304" y="274638"/>
            <a:ext cx="6491064" cy="63408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Служби фінансових розслідувань (1)</a:t>
            </a:r>
            <a:endParaRPr lang="uk-UA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643563" y="857250"/>
            <a:ext cx="3384550" cy="59499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Світовий досвід передбачає, що  ефективність протидії економічній злочинності визначається не лише виявленням і розслідуванням відповідних злочинів, але, насамперед, забезпеченням відшкодування завданих потерпілим (у т. ч. державі) збитків.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ефективної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пропонуємо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обговорити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завданнь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СФР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наступним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пунктом: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відшкодування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завданих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державі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збитків</a:t>
            </a:r>
            <a:endParaRPr lang="uk-UA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860925" y="981075"/>
            <a:ext cx="503238" cy="2663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П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Р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О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З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О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Р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І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С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Т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Ь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932363" y="4149725"/>
            <a:ext cx="503237" cy="2679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Д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О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В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І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Р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А</a:t>
            </a: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8647113" y="13966"/>
            <a:ext cx="426007" cy="390698"/>
          </a:xfrm>
          <a:prstGeom prst="rect">
            <a:avLst/>
          </a:prstGeom>
        </p:spPr>
        <p:txBody>
          <a:bodyPr anchor="ctr">
            <a:normAutofit fontScale="9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uk-UA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fld id="{038ABB3D-4521-4464-BDEC-CF49332A2242}" type="slidenum">
              <a:rPr lang="uk-UA"/>
              <a:pPr/>
              <a:t>5</a:t>
            </a:fld>
            <a:endParaRPr lang="uk-UA"/>
          </a:p>
        </p:txBody>
      </p:sp>
      <p:sp>
        <p:nvSpPr>
          <p:cNvPr id="5" name="Заголовок 2"/>
          <p:cNvSpPr txBox="1">
            <a:spLocks/>
          </p:cNvSpPr>
          <p:nvPr/>
        </p:nvSpPr>
        <p:spPr>
          <a:xfrm>
            <a:off x="1393304" y="274638"/>
            <a:ext cx="6491064" cy="634082"/>
          </a:xfrm>
          <a:prstGeom prst="rect">
            <a:avLst/>
          </a:prstGeom>
        </p:spPr>
        <p:txBody>
          <a:bodyPr anchor="ctr">
            <a:normAutofit fontScale="92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Служби фінансових розслідувань (2)</a:t>
            </a:r>
            <a:endParaRPr lang="uk-UA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925" y="908050"/>
            <a:ext cx="4465638" cy="59499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Проектом передбачено завдання служби: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1200"/>
              </a:spcAft>
              <a:buFontTx/>
              <a:buChar char="-"/>
              <a:defRPr/>
            </a:pP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потенціалу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законних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фінансово-економічних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територіальних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громад,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 прав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1200"/>
              </a:spcAft>
              <a:buFontTx/>
              <a:buChar char="-"/>
              <a:defRPr/>
            </a:pP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1200"/>
              </a:spcAft>
              <a:buFontTx/>
              <a:buChar char="-"/>
              <a:defRPr/>
            </a:pP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1200"/>
              </a:spcAft>
              <a:buFontTx/>
              <a:buChar char="-"/>
              <a:defRPr/>
            </a:pP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1200"/>
              </a:spcAft>
              <a:buFontTx/>
              <a:buChar char="-"/>
              <a:defRPr/>
            </a:pP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1200"/>
              </a:spcAft>
              <a:buFontTx/>
              <a:buChar char="-"/>
              <a:defRPr/>
            </a:pP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endParaRPr lang="uk-UA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930275"/>
            <a:ext cx="560388" cy="278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4076700"/>
            <a:ext cx="560388" cy="273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5500688" y="908050"/>
            <a:ext cx="3571875" cy="59007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Міжнародний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(в т. ч.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европейський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доцільно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розділяти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категорії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1200"/>
              </a:spcAft>
              <a:buFontTx/>
              <a:buChar char="-"/>
              <a:defRPr/>
            </a:pP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суб</a:t>
            </a:r>
            <a:r>
              <a:rPr lang="en-US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єктів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Європі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забез</a:t>
            </a:r>
            <a:r>
              <a:rPr lang="uk-UA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печує</a:t>
            </a:r>
            <a:r>
              <a:rPr lang="uk-UA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поліція, аналогом якої в Україні є МВС. Завдання СФР можуть полягати в захисті інтересів держави.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Для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ефективної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пропонуємо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обговорити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завдань</a:t>
            </a:r>
            <a:r>
              <a:rPr lang="ru-RU" sz="19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СФР сферою державного сектору.</a:t>
            </a:r>
            <a:endParaRPr lang="uk-UA" sz="19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8647113" y="13966"/>
            <a:ext cx="426007" cy="390698"/>
          </a:xfrm>
          <a:prstGeom prst="rect">
            <a:avLst/>
          </a:prstGeom>
        </p:spPr>
        <p:txBody>
          <a:bodyPr anchor="ctr">
            <a:normAutofit fontScale="9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uk-UA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fld id="{BAD7CEC5-FA76-4BCA-8FEA-7F8FC3222E3B}" type="slidenum">
              <a:rPr lang="uk-UA" altLang="uk-UA"/>
              <a:pPr/>
              <a:t>6</a:t>
            </a:fld>
            <a:endParaRPr lang="uk-UA" altLang="uk-UA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28464" y="332656"/>
            <a:ext cx="8884568" cy="648072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uk-UA" alt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Підконтрольність та підзвітність СФР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4925" y="908050"/>
            <a:ext cx="4608513" cy="57356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Проектом передбачено: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керівника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СФР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Кабінетом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поданням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Прем’єр-міністра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особового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складу СФР за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змішаним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принципом (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службовці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співробітники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працівники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endParaRPr lang="uk-UA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932363" y="981075"/>
            <a:ext cx="503237" cy="2663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П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Р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О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З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О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Р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І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С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Т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Ь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932363" y="4149725"/>
            <a:ext cx="503237" cy="2679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Д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О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В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І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Р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715000" y="908050"/>
            <a:ext cx="3309938" cy="57356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Забезпечити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прозорість і довіру до створюваного органу можливо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через  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незалежність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органу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гілок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Запропонована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редакція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систему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стримування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противаг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незалежності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керівника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органу.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Формування особового складу СФР має відповідати процедурам, передбаченим законодавством про боротьбу із корупцією.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8647113" y="13966"/>
            <a:ext cx="426007" cy="390698"/>
          </a:xfrm>
          <a:prstGeom prst="rect">
            <a:avLst/>
          </a:prstGeom>
        </p:spPr>
        <p:txBody>
          <a:bodyPr anchor="ctr">
            <a:normAutofit fontScale="9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uk-UA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243888" y="646430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fld id="{BA5DB23F-4FD4-4E31-8C22-BAB37CBCE50C}" type="slidenum">
              <a:rPr lang="uk-UA" altLang="uk-UA"/>
              <a:pPr/>
              <a:t>7</a:t>
            </a:fld>
            <a:endParaRPr lang="uk-UA" altLang="uk-UA"/>
          </a:p>
        </p:txBody>
      </p:sp>
      <p:sp>
        <p:nvSpPr>
          <p:cNvPr id="7" name="Прямоугольник 6"/>
          <p:cNvSpPr/>
          <p:nvPr/>
        </p:nvSpPr>
        <p:spPr>
          <a:xfrm>
            <a:off x="34925" y="857250"/>
            <a:ext cx="4546600" cy="59499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Проектом передбачено: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реалізація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контролю,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запобігання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боротьби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економічними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правопорушеннями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взаємодія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державними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органами,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підприємствами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установами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організаціями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громадянами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міжнародне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співробітництво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правотворча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методологічна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робота та статистика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93304" y="274638"/>
            <a:ext cx="6491064" cy="63408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Сфера повноважень СФР</a:t>
            </a:r>
            <a:endParaRPr lang="uk-UA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643563" y="857250"/>
            <a:ext cx="3384550" cy="59499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розмежування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особового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складу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новим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органом, та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існуючими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правоохоронними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структурами.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злочини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шахрайство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розкрадання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вчинені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проти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так і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проти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особи, при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у МВС не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залишиться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фахівців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зможуть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протидіяти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таким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злочинам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Неврегульованість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призведе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потерпілих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кримінальних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справах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857750" y="981075"/>
            <a:ext cx="503238" cy="2663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П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Р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О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З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О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Р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І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С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Т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Ь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857750" y="4149725"/>
            <a:ext cx="503238" cy="2679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Д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О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В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І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Р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А</a:t>
            </a: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8647113" y="13966"/>
            <a:ext cx="426007" cy="390698"/>
          </a:xfrm>
          <a:prstGeom prst="rect">
            <a:avLst/>
          </a:prstGeom>
        </p:spPr>
        <p:txBody>
          <a:bodyPr anchor="ctr">
            <a:normAutofit fontScale="9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uk-UA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>
            <a:spLocks/>
          </p:cNvSpPr>
          <p:nvPr/>
        </p:nvSpPr>
        <p:spPr>
          <a:xfrm>
            <a:off x="1122363" y="323850"/>
            <a:ext cx="7272337" cy="1476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altLang="ru-RU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Розмежування сфери повноважень СФР та інших правоохоронних органів за принципом: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altLang="ru-RU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«кому завдана шкода ?»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288" y="1628775"/>
            <a:ext cx="3859212" cy="1295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ШКОДА, ЗАВДАНА ДЕРЖАВІ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932363" y="1628775"/>
            <a:ext cx="3887787" cy="1295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ШКОДА, ЗАВДАНА ГРОМАДЯНАМ АБО СУБ</a:t>
            </a:r>
            <a:r>
              <a:rPr 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ЄКТАМ ПІДПРИЄМНИЦТВА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5" name="Стрелка вниз 4"/>
          <p:cNvSpPr/>
          <p:nvPr/>
        </p:nvSpPr>
        <p:spPr>
          <a:xfrm>
            <a:off x="2051050" y="3141663"/>
            <a:ext cx="217488" cy="5032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Стрелка вниз 9"/>
          <p:cNvSpPr/>
          <p:nvPr/>
        </p:nvSpPr>
        <p:spPr>
          <a:xfrm>
            <a:off x="6659563" y="3213100"/>
            <a:ext cx="215900" cy="5032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1" name="Объект 1"/>
          <p:cNvSpPr txBox="1">
            <a:spLocks/>
          </p:cNvSpPr>
          <p:nvPr/>
        </p:nvSpPr>
        <p:spPr>
          <a:xfrm>
            <a:off x="539750" y="3857625"/>
            <a:ext cx="3455988" cy="12271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 fontAlgn="auto">
              <a:buFont typeface="Wingdings 3"/>
              <a:buNone/>
              <a:defRPr/>
            </a:pPr>
            <a:endParaRPr lang="uk-UA" sz="2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 fontAlgn="auto">
              <a:buFont typeface="Wingdings 3"/>
              <a:buNone/>
              <a:defRPr/>
            </a:pPr>
            <a:r>
              <a:rPr lang="uk-UA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 СФР</a:t>
            </a:r>
            <a:endParaRPr lang="uk-UA" sz="2000" dirty="0">
              <a:solidFill>
                <a:schemeClr val="tx2"/>
              </a:solidFill>
            </a:endParaRPr>
          </a:p>
        </p:txBody>
      </p:sp>
      <p:sp>
        <p:nvSpPr>
          <p:cNvPr id="12" name="Объект 1"/>
          <p:cNvSpPr txBox="1">
            <a:spLocks/>
          </p:cNvSpPr>
          <p:nvPr/>
        </p:nvSpPr>
        <p:spPr>
          <a:xfrm>
            <a:off x="5076825" y="3860800"/>
            <a:ext cx="3455988" cy="12239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 fontAlgn="auto">
              <a:buFont typeface="Wingdings 3"/>
              <a:buNone/>
              <a:defRPr/>
            </a:pPr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 fontAlgn="auto">
              <a:buFont typeface="Wingdings 3"/>
              <a:buNone/>
              <a:defRPr/>
            </a:pPr>
            <a:r>
              <a:rPr lang="uk-UA" sz="3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КОМПЕТЕНЦІЯ МВС</a:t>
            </a:r>
          </a:p>
          <a:p>
            <a:pPr marL="109728" indent="0" algn="ctr" fontAlgn="auto">
              <a:buFont typeface="Wingdings 3"/>
              <a:buNone/>
              <a:defRPr/>
            </a:pPr>
            <a:r>
              <a:rPr lang="uk-UA" sz="25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(доцільно зберегти частину Державної служби по боротьбі з економічними злочинами</a:t>
            </a:r>
            <a:r>
              <a:rPr lang="uk-UA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2500" dirty="0"/>
          </a:p>
        </p:txBody>
      </p:sp>
      <p:sp>
        <p:nvSpPr>
          <p:cNvPr id="13" name="Заголовок 2"/>
          <p:cNvSpPr txBox="1">
            <a:spLocks/>
          </p:cNvSpPr>
          <p:nvPr/>
        </p:nvSpPr>
        <p:spPr>
          <a:xfrm>
            <a:off x="8647113" y="13966"/>
            <a:ext cx="426007" cy="390698"/>
          </a:xfrm>
          <a:prstGeom prst="rect">
            <a:avLst/>
          </a:prstGeom>
        </p:spPr>
        <p:txBody>
          <a:bodyPr anchor="ctr">
            <a:normAutofit fontScale="9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</a:defRPr>
            </a:lvl9pPr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uk-UA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3"/>
          <p:cNvSpPr txBox="1">
            <a:spLocks/>
          </p:cNvSpPr>
          <p:nvPr/>
        </p:nvSpPr>
        <p:spPr bwMode="auto">
          <a:xfrm>
            <a:off x="1403350" y="1341438"/>
            <a:ext cx="68405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534988"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defTabSz="534988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defTabSz="534988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defTabSz="534988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defTabSz="534988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defTabSz="534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defTabSz="534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defTabSz="534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defTabSz="534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just" eaLnBrk="1" hangingPunct="1"/>
            <a:r>
              <a:rPr lang="uk-UA" altLang="uk-UA"/>
              <a:t>	</a:t>
            </a:r>
            <a:r>
              <a:rPr lang="uk-UA" altLang="uk-UA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Широке обговорення проекту  із громадськістю та бізнесом сприятиме усуненню його системних недоліків</a:t>
            </a:r>
          </a:p>
        </p:txBody>
      </p:sp>
      <p:sp>
        <p:nvSpPr>
          <p:cNvPr id="9" name="Прямоугольник 8"/>
          <p:cNvSpPr>
            <a:spLocks/>
          </p:cNvSpPr>
          <p:nvPr/>
        </p:nvSpPr>
        <p:spPr>
          <a:xfrm>
            <a:off x="3913188" y="4076700"/>
            <a:ext cx="4349750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>
                <a:uFillTx/>
              </a:defRPr>
            </a:pPr>
            <a:r>
              <a:rPr lang="uk-UA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Дякуємо за увагу!</a:t>
            </a:r>
            <a:endParaRPr lang="ru-RU" sz="40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1340</TotalTime>
  <Words>627</Words>
  <Application>Microsoft Office PowerPoint</Application>
  <PresentationFormat>Экран (4:3)</PresentationFormat>
  <Paragraphs>177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Lucida Sans Unicode</vt:lpstr>
      <vt:lpstr>Arial</vt:lpstr>
      <vt:lpstr>Wingdings 3</vt:lpstr>
      <vt:lpstr>Verdana</vt:lpstr>
      <vt:lpstr>Wingdings 2</vt:lpstr>
      <vt:lpstr>Calibri</vt:lpstr>
      <vt:lpstr>Times New Roman</vt:lpstr>
      <vt:lpstr>Открытая</vt:lpstr>
      <vt:lpstr>Матеріали доповіді  Єфименко Тетяни Іванівни   Концептуальні засади створення служби фінансових розслідувань  </vt:lpstr>
      <vt:lpstr>Засади створення Служби фінансових розслідувань</vt:lpstr>
      <vt:lpstr>Презентация PowerPoint</vt:lpstr>
      <vt:lpstr>Завдання Служби фінансових розслідувань (1)</vt:lpstr>
      <vt:lpstr>Презентация PowerPoint</vt:lpstr>
      <vt:lpstr>Презентация PowerPoint</vt:lpstr>
      <vt:lpstr>Сфера повноважень СФР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kodeks4</dc:creator>
  <cp:lastModifiedBy>Дмитрий</cp:lastModifiedBy>
  <cp:revision>101</cp:revision>
  <cp:lastPrinted>2014-05-13T10:43:23Z</cp:lastPrinted>
  <dcterms:created xsi:type="dcterms:W3CDTF">2014-04-24T10:56:06Z</dcterms:created>
  <dcterms:modified xsi:type="dcterms:W3CDTF">2014-06-17T20:32:35Z</dcterms:modified>
</cp:coreProperties>
</file>