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2" r:id="rId2"/>
    <p:sldMasterId id="2147483674" r:id="rId3"/>
    <p:sldMasterId id="2147483745" r:id="rId4"/>
  </p:sldMasterIdLst>
  <p:notesMasterIdLst>
    <p:notesMasterId r:id="rId18"/>
  </p:notesMasterIdLst>
  <p:handoutMasterIdLst>
    <p:handoutMasterId r:id="rId19"/>
  </p:handoutMasterIdLst>
  <p:sldIdLst>
    <p:sldId id="257" r:id="rId5"/>
    <p:sldId id="281" r:id="rId6"/>
    <p:sldId id="258" r:id="rId7"/>
    <p:sldId id="259" r:id="rId8"/>
    <p:sldId id="271" r:id="rId9"/>
    <p:sldId id="272" r:id="rId10"/>
    <p:sldId id="273" r:id="rId11"/>
    <p:sldId id="274" r:id="rId12"/>
    <p:sldId id="275" r:id="rId13"/>
    <p:sldId id="276" r:id="rId14"/>
    <p:sldId id="280" r:id="rId15"/>
    <p:sldId id="277" r:id="rId16"/>
    <p:sldId id="278" r:id="rId1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51" autoAdjust="0"/>
  </p:normalViewPr>
  <p:slideViewPr>
    <p:cSldViewPr>
      <p:cViewPr>
        <p:scale>
          <a:sx n="93" d="100"/>
          <a:sy n="93" d="100"/>
        </p:scale>
        <p:origin x="-677" y="-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09D14-F67E-4788-8511-E09AC5B5E29D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B1921F6A-B661-4AF4-AAA6-D00B31F82788}">
      <dgm:prSet phldrT="[Текст]" custT="1"/>
      <dgm:spPr>
        <a:ln>
          <a:solidFill>
            <a:srgbClr val="0070C0"/>
          </a:solidFill>
        </a:ln>
      </dgm:spPr>
      <dgm:t>
        <a:bodyPr/>
        <a:lstStyle/>
        <a:p>
          <a:pPr marL="0" indent="268288"/>
          <a:r>
            <a:rPr lang="uk-UA" sz="2000" dirty="0" smtClean="0">
              <a:latin typeface="Arial" panose="020B0604020202020204" pitchFamily="34" charset="0"/>
              <a:cs typeface="Arial" panose="020B0604020202020204" pitchFamily="34" charset="0"/>
            </a:rPr>
            <a:t>Статтею 6 та </a:t>
          </a:r>
          <a:r>
            <a:rPr lang="uk-UA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статею</a:t>
          </a:r>
          <a:r>
            <a:rPr lang="uk-UA" sz="2000" dirty="0" smtClean="0">
              <a:latin typeface="Arial" panose="020B0604020202020204" pitchFamily="34" charset="0"/>
              <a:cs typeface="Arial" panose="020B0604020202020204" pitchFamily="34" charset="0"/>
            </a:rPr>
            <a:t> 9  проекту Закону одним із завдань СФР передбачено функцію фінансового контролю.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0DE6DF-C507-4622-AAD7-C16BF549AEF2}" type="parTrans" cxnId="{85908A7D-ACCA-4BB8-B312-68B0E144BFB2}">
      <dgm:prSet/>
      <dgm:spPr/>
      <dgm:t>
        <a:bodyPr/>
        <a:lstStyle/>
        <a:p>
          <a:endParaRPr lang="ru-RU"/>
        </a:p>
      </dgm:t>
    </dgm:pt>
    <dgm:pt modelId="{45023CAE-4D48-49D4-B9F0-578AE6DBAE32}" type="sibTrans" cxnId="{85908A7D-ACCA-4BB8-B312-68B0E144BFB2}">
      <dgm:prSet/>
      <dgm:spPr/>
      <dgm:t>
        <a:bodyPr/>
        <a:lstStyle/>
        <a:p>
          <a:endParaRPr lang="ru-RU"/>
        </a:p>
      </dgm:t>
    </dgm:pt>
    <dgm:pt modelId="{B1467DE1-07B8-4C4F-8BE9-9DBDFA76295B}">
      <dgm:prSet phldrT="[Текст]" custT="1"/>
      <dgm:spPr>
        <a:ln>
          <a:solidFill>
            <a:srgbClr val="0070C0"/>
          </a:solidFill>
        </a:ln>
      </dgm:spPr>
      <dgm:t>
        <a:bodyPr/>
        <a:lstStyle/>
        <a:p>
          <a:pPr marL="901700" indent="-269875" rtl="0"/>
          <a:r>
            <a:rPr kumimoji="0" lang="uk-UA" altLang="ru-RU" sz="1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Ми поєднуємо </a:t>
          </a:r>
          <a:r>
            <a:rPr lang="uk-UA" altLang="ru-RU" sz="1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функції фінансового контролю та функції кримінального переслідування в сфері </a:t>
          </a:r>
          <a:r>
            <a:rPr lang="uk-UA" altLang="ru-RU" sz="2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витрачання бюджетних коштів, </a:t>
          </a:r>
          <a:r>
            <a:rPr lang="uk-UA" altLang="ru-RU" sz="1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що прямо не спрямовано на перевірку бізнесу, а стосується у першу чергу розпорядників бюджетних коштів всіх рівнів.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DC0091-A238-4840-A78A-C91A61502432}" type="parTrans" cxnId="{8A4D0603-494D-4ADC-9939-F8CF7378762A}">
      <dgm:prSet/>
      <dgm:spPr/>
      <dgm:t>
        <a:bodyPr/>
        <a:lstStyle/>
        <a:p>
          <a:endParaRPr lang="ru-RU"/>
        </a:p>
      </dgm:t>
    </dgm:pt>
    <dgm:pt modelId="{15BEC2ED-102E-44B8-BFA3-B87B42EB2314}" type="sibTrans" cxnId="{8A4D0603-494D-4ADC-9939-F8CF7378762A}">
      <dgm:prSet/>
      <dgm:spPr/>
      <dgm:t>
        <a:bodyPr/>
        <a:lstStyle/>
        <a:p>
          <a:endParaRPr lang="ru-RU"/>
        </a:p>
      </dgm:t>
    </dgm:pt>
    <dgm:pt modelId="{84C36A7C-3DA6-400C-822A-3C3FEE990A9A}">
      <dgm:prSet custT="1"/>
      <dgm:spPr/>
      <dgm:t>
        <a:bodyPr/>
        <a:lstStyle/>
        <a:p>
          <a:pPr marL="444500" indent="0" rtl="0"/>
          <a:r>
            <a:rPr kumimoji="0" lang="uk-UA" alt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Досвід аналогічних органів Литви, Латвії, Грузії, Швеції</a:t>
          </a:r>
          <a:r>
            <a:rPr kumimoji="0" lang="uk-UA" altLang="ru-RU" sz="16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щодо поєднання таких функцій </a:t>
          </a:r>
          <a:r>
            <a:rPr lang="uk-UA" alt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свідчить про позитивні результати такого об'єднання.</a:t>
          </a:r>
        </a:p>
      </dgm:t>
    </dgm:pt>
    <dgm:pt modelId="{BCFE208E-876B-45C3-9FF2-7DBE249BF8CB}" type="parTrans" cxnId="{D94BBD49-7A86-4986-9B03-504AC3DC3AEA}">
      <dgm:prSet/>
      <dgm:spPr/>
      <dgm:t>
        <a:bodyPr/>
        <a:lstStyle/>
        <a:p>
          <a:endParaRPr lang="ru-RU"/>
        </a:p>
      </dgm:t>
    </dgm:pt>
    <dgm:pt modelId="{1D862928-0246-4F1E-8305-6A8AF0056BCF}" type="sibTrans" cxnId="{D94BBD49-7A86-4986-9B03-504AC3DC3AEA}">
      <dgm:prSet/>
      <dgm:spPr/>
      <dgm:t>
        <a:bodyPr/>
        <a:lstStyle/>
        <a:p>
          <a:endParaRPr lang="ru-RU"/>
        </a:p>
      </dgm:t>
    </dgm:pt>
    <dgm:pt modelId="{4AE2F254-5CEF-4243-A6A5-8F2F07815543}" type="pres">
      <dgm:prSet presAssocID="{1EC09D14-F67E-4788-8511-E09AC5B5E29D}" presName="linearFlow" presStyleCnt="0">
        <dgm:presLayoutVars>
          <dgm:dir/>
          <dgm:resizeHandles val="exact"/>
        </dgm:presLayoutVars>
      </dgm:prSet>
      <dgm:spPr/>
    </dgm:pt>
    <dgm:pt modelId="{FAF8DDD5-BC6C-47B9-A1B3-E196B7C1AA39}" type="pres">
      <dgm:prSet presAssocID="{B1921F6A-B661-4AF4-AAA6-D00B31F82788}" presName="composite" presStyleCnt="0"/>
      <dgm:spPr/>
    </dgm:pt>
    <dgm:pt modelId="{48E87D27-B82B-4CE4-A82F-21C7DAB5B969}" type="pres">
      <dgm:prSet presAssocID="{B1921F6A-B661-4AF4-AAA6-D00B31F82788}" presName="imgShp" presStyleLbl="fgImgPlace1" presStyleIdx="0" presStyleCnt="3" custLinFactNeighborX="-85681" custLinFactNeighborY="1509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92614EC-282F-4E42-8E5A-18262A0E6730}" type="pres">
      <dgm:prSet presAssocID="{B1921F6A-B661-4AF4-AAA6-D00B31F82788}" presName="txShp" presStyleLbl="node1" presStyleIdx="0" presStyleCnt="3" custScaleX="135462" custLinFactNeighborX="2485" custLinFactNeighborY="1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254C6D-3EFF-4D3C-8165-C191AFA70FC6}" type="pres">
      <dgm:prSet presAssocID="{45023CAE-4D48-49D4-B9F0-578AE6DBAE32}" presName="spacing" presStyleCnt="0"/>
      <dgm:spPr/>
    </dgm:pt>
    <dgm:pt modelId="{81F596EF-C67B-4675-8EBA-748C6A707BAE}" type="pres">
      <dgm:prSet presAssocID="{B1467DE1-07B8-4C4F-8BE9-9DBDFA76295B}" presName="composite" presStyleCnt="0"/>
      <dgm:spPr/>
    </dgm:pt>
    <dgm:pt modelId="{F5E50715-70E9-4D91-8178-383C0FF08E7A}" type="pres">
      <dgm:prSet presAssocID="{B1467DE1-07B8-4C4F-8BE9-9DBDFA76295B}" presName="imgShp" presStyleLbl="fgImgPlace1" presStyleIdx="1" presStyleCnt="3" custScaleX="158223" custScaleY="158223" custLinFactNeighborX="-82818" custLinFactNeighborY="3479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DC14F30-E329-465B-86DA-94CA447DB8B8}" type="pres">
      <dgm:prSet presAssocID="{B1467DE1-07B8-4C4F-8BE9-9DBDFA76295B}" presName="txShp" presStyleLbl="node1" presStyleIdx="1" presStyleCnt="3" custScaleX="140434" custScaleY="185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2B53EE-C86B-4910-8AA1-7FE0ACDC3AA6}" type="pres">
      <dgm:prSet presAssocID="{15BEC2ED-102E-44B8-BFA3-B87B42EB2314}" presName="spacing" presStyleCnt="0"/>
      <dgm:spPr/>
    </dgm:pt>
    <dgm:pt modelId="{90B96B84-BBDA-49B7-A64B-25E710BDC509}" type="pres">
      <dgm:prSet presAssocID="{84C36A7C-3DA6-400C-822A-3C3FEE990A9A}" presName="composite" presStyleCnt="0"/>
      <dgm:spPr/>
    </dgm:pt>
    <dgm:pt modelId="{37F1BC69-3816-4225-A87C-9906773BD2D4}" type="pres">
      <dgm:prSet presAssocID="{84C36A7C-3DA6-400C-822A-3C3FEE990A9A}" presName="imgShp" presStyleLbl="fgImgPlace1" presStyleIdx="2" presStyleCnt="3" custScaleX="151443" custScaleY="151443" custLinFactNeighborX="-85681" custLinFactNeighborY="-3048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DC806B74-F64A-4F09-8684-196423769AA4}" type="pres">
      <dgm:prSet presAssocID="{84C36A7C-3DA6-400C-822A-3C3FEE990A9A}" presName="txShp" presStyleLbl="node1" presStyleIdx="2" presStyleCnt="3" custScaleX="128006" custScaleY="99692" custLinFactNeighborX="6214" custLinFactNeighborY="-25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4AE209-2CA0-449D-A3AC-F4294775D65C}" type="presOf" srcId="{B1467DE1-07B8-4C4F-8BE9-9DBDFA76295B}" destId="{EDC14F30-E329-465B-86DA-94CA447DB8B8}" srcOrd="0" destOrd="0" presId="urn:microsoft.com/office/officeart/2005/8/layout/vList3"/>
    <dgm:cxn modelId="{85908A7D-ACCA-4BB8-B312-68B0E144BFB2}" srcId="{1EC09D14-F67E-4788-8511-E09AC5B5E29D}" destId="{B1921F6A-B661-4AF4-AAA6-D00B31F82788}" srcOrd="0" destOrd="0" parTransId="{630DE6DF-C507-4622-AAD7-C16BF549AEF2}" sibTransId="{45023CAE-4D48-49D4-B9F0-578AE6DBAE32}"/>
    <dgm:cxn modelId="{8A4D0603-494D-4ADC-9939-F8CF7378762A}" srcId="{1EC09D14-F67E-4788-8511-E09AC5B5E29D}" destId="{B1467DE1-07B8-4C4F-8BE9-9DBDFA76295B}" srcOrd="1" destOrd="0" parTransId="{95DC0091-A238-4840-A78A-C91A61502432}" sibTransId="{15BEC2ED-102E-44B8-BFA3-B87B42EB2314}"/>
    <dgm:cxn modelId="{65CD3515-24D5-4439-AF11-0F57B0A349DB}" type="presOf" srcId="{1EC09D14-F67E-4788-8511-E09AC5B5E29D}" destId="{4AE2F254-5CEF-4243-A6A5-8F2F07815543}" srcOrd="0" destOrd="0" presId="urn:microsoft.com/office/officeart/2005/8/layout/vList3"/>
    <dgm:cxn modelId="{D94BBD49-7A86-4986-9B03-504AC3DC3AEA}" srcId="{1EC09D14-F67E-4788-8511-E09AC5B5E29D}" destId="{84C36A7C-3DA6-400C-822A-3C3FEE990A9A}" srcOrd="2" destOrd="0" parTransId="{BCFE208E-876B-45C3-9FF2-7DBE249BF8CB}" sibTransId="{1D862928-0246-4F1E-8305-6A8AF0056BCF}"/>
    <dgm:cxn modelId="{3A1A3BC8-F93E-4188-9A98-90460672669F}" type="presOf" srcId="{B1921F6A-B661-4AF4-AAA6-D00B31F82788}" destId="{892614EC-282F-4E42-8E5A-18262A0E6730}" srcOrd="0" destOrd="0" presId="urn:microsoft.com/office/officeart/2005/8/layout/vList3"/>
    <dgm:cxn modelId="{4E0EAA9E-1C48-4E3F-819A-9F0FAF8659D7}" type="presOf" srcId="{84C36A7C-3DA6-400C-822A-3C3FEE990A9A}" destId="{DC806B74-F64A-4F09-8684-196423769AA4}" srcOrd="0" destOrd="0" presId="urn:microsoft.com/office/officeart/2005/8/layout/vList3"/>
    <dgm:cxn modelId="{B529EEC5-F94D-4A9B-9A54-456E6907E26E}" type="presParOf" srcId="{4AE2F254-5CEF-4243-A6A5-8F2F07815543}" destId="{FAF8DDD5-BC6C-47B9-A1B3-E196B7C1AA39}" srcOrd="0" destOrd="0" presId="urn:microsoft.com/office/officeart/2005/8/layout/vList3"/>
    <dgm:cxn modelId="{AF53321E-5773-4DEA-847D-F0381520B4B8}" type="presParOf" srcId="{FAF8DDD5-BC6C-47B9-A1B3-E196B7C1AA39}" destId="{48E87D27-B82B-4CE4-A82F-21C7DAB5B969}" srcOrd="0" destOrd="0" presId="urn:microsoft.com/office/officeart/2005/8/layout/vList3"/>
    <dgm:cxn modelId="{324C5132-AE50-4452-A9C6-88AB55CA94DD}" type="presParOf" srcId="{FAF8DDD5-BC6C-47B9-A1B3-E196B7C1AA39}" destId="{892614EC-282F-4E42-8E5A-18262A0E6730}" srcOrd="1" destOrd="0" presId="urn:microsoft.com/office/officeart/2005/8/layout/vList3"/>
    <dgm:cxn modelId="{987E49B1-F668-4592-8026-D9BC7BFEEFCA}" type="presParOf" srcId="{4AE2F254-5CEF-4243-A6A5-8F2F07815543}" destId="{BD254C6D-3EFF-4D3C-8165-C191AFA70FC6}" srcOrd="1" destOrd="0" presId="urn:microsoft.com/office/officeart/2005/8/layout/vList3"/>
    <dgm:cxn modelId="{26CF440F-A436-4B55-8781-14DCAE3095ED}" type="presParOf" srcId="{4AE2F254-5CEF-4243-A6A5-8F2F07815543}" destId="{81F596EF-C67B-4675-8EBA-748C6A707BAE}" srcOrd="2" destOrd="0" presId="urn:microsoft.com/office/officeart/2005/8/layout/vList3"/>
    <dgm:cxn modelId="{AFDC429F-08D9-4C17-BEE7-450788C5B673}" type="presParOf" srcId="{81F596EF-C67B-4675-8EBA-748C6A707BAE}" destId="{F5E50715-70E9-4D91-8178-383C0FF08E7A}" srcOrd="0" destOrd="0" presId="urn:microsoft.com/office/officeart/2005/8/layout/vList3"/>
    <dgm:cxn modelId="{51D2B712-971F-4720-8524-0875E29BF08C}" type="presParOf" srcId="{81F596EF-C67B-4675-8EBA-748C6A707BAE}" destId="{EDC14F30-E329-465B-86DA-94CA447DB8B8}" srcOrd="1" destOrd="0" presId="urn:microsoft.com/office/officeart/2005/8/layout/vList3"/>
    <dgm:cxn modelId="{21A79EF3-B090-4156-AC67-895888AFD2CC}" type="presParOf" srcId="{4AE2F254-5CEF-4243-A6A5-8F2F07815543}" destId="{422B53EE-C86B-4910-8AA1-7FE0ACDC3AA6}" srcOrd="3" destOrd="0" presId="urn:microsoft.com/office/officeart/2005/8/layout/vList3"/>
    <dgm:cxn modelId="{10116B38-243F-4894-BFFC-D56DC7EA8FAC}" type="presParOf" srcId="{4AE2F254-5CEF-4243-A6A5-8F2F07815543}" destId="{90B96B84-BBDA-49B7-A64B-25E710BDC509}" srcOrd="4" destOrd="0" presId="urn:microsoft.com/office/officeart/2005/8/layout/vList3"/>
    <dgm:cxn modelId="{CCC71945-EE42-441B-BA4C-7387ADA0355D}" type="presParOf" srcId="{90B96B84-BBDA-49B7-A64B-25E710BDC509}" destId="{37F1BC69-3816-4225-A87C-9906773BD2D4}" srcOrd="0" destOrd="0" presId="urn:microsoft.com/office/officeart/2005/8/layout/vList3"/>
    <dgm:cxn modelId="{0ACBC094-0573-4B79-973E-EE57382726E5}" type="presParOf" srcId="{90B96B84-BBDA-49B7-A64B-25E710BDC509}" destId="{DC806B74-F64A-4F09-8684-196423769AA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D80223-A7FD-4898-BF10-F88BA3E91019}" type="doc">
      <dgm:prSet loTypeId="urn:microsoft.com/office/officeart/2005/8/layout/hierarchy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6456AF-F5B7-4ECC-B63E-E5F61EB46736}">
      <dgm:prSet phldrT="[Текст]" custT="1"/>
      <dgm:spPr/>
      <dgm:t>
        <a:bodyPr/>
        <a:lstStyle/>
        <a:p>
          <a:r>
            <a:rPr lang="uk-UA" sz="1500" b="1" dirty="0" smtClean="0">
              <a:effectLst/>
              <a:latin typeface="Arial Narrow" panose="020B0606020202030204" pitchFamily="34" charset="0"/>
            </a:rPr>
            <a:t>подає СФР пропозиції щодо підготовки проектів нормативно-правових актів з питань формування та реалізації державної політики у відповідній сфері, удосконалення роботи цього органу</a:t>
          </a:r>
          <a:endParaRPr lang="ru-RU" sz="1500" b="1" dirty="0">
            <a:effectLst/>
            <a:latin typeface="Arial Narrow" panose="020B0606020202030204" pitchFamily="34" charset="0"/>
          </a:endParaRPr>
        </a:p>
      </dgm:t>
    </dgm:pt>
    <dgm:pt modelId="{13B538D5-87FB-425F-B6C1-8B72DFA3E4BA}" type="parTrans" cxnId="{412CC16D-8CAB-480A-A8D2-7A5E5BDF1F8E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8FF5CD79-9990-4827-932F-E23570EDCC1B}" type="sibTrans" cxnId="{412CC16D-8CAB-480A-A8D2-7A5E5BDF1F8E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D2B6BAB1-04BC-4EB8-97BF-0D64D0275F41}">
      <dgm:prSet phldrT="[Текст]" custT="1"/>
      <dgm:spPr/>
      <dgm:t>
        <a:bodyPr/>
        <a:lstStyle/>
        <a:p>
          <a:r>
            <a:rPr lang="uk-UA" sz="1500" b="1" dirty="0" smtClean="0">
              <a:effectLst/>
              <a:latin typeface="Arial Narrow" panose="020B0606020202030204" pitchFamily="34" charset="0"/>
            </a:rPr>
            <a:t>проводить відповідно до законодавства громадську та громадську антикорупційну експертизи проектів нормативно-правових актів; </a:t>
          </a:r>
          <a:endParaRPr lang="ru-RU" sz="1500" b="1" dirty="0">
            <a:effectLst/>
            <a:latin typeface="Arial Narrow" panose="020B0606020202030204" pitchFamily="34" charset="0"/>
          </a:endParaRPr>
        </a:p>
      </dgm:t>
    </dgm:pt>
    <dgm:pt modelId="{6687291C-1FA7-40AC-A2A7-6FCF159669E5}" type="parTrans" cxnId="{511E57CC-3539-4B80-810F-6E2A61B90C90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57184D60-2A45-4EF7-B96C-238E6857F135}" type="sibTrans" cxnId="{511E57CC-3539-4B80-810F-6E2A61B90C90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E09CBC14-CC3F-4852-AC06-2CAEAFC0C8BF}">
      <dgm:prSet phldrT="[Текст]" custT="1"/>
      <dgm:spPr/>
      <dgm:t>
        <a:bodyPr/>
        <a:lstStyle/>
        <a:p>
          <a:r>
            <a:rPr lang="uk-UA" sz="1500" b="1" dirty="0" smtClean="0">
              <a:effectLst/>
              <a:latin typeface="Arial Narrow" panose="020B0606020202030204" pitchFamily="34" charset="0"/>
            </a:rPr>
            <a:t>здійснює громадський контроль за врахуванням СФР пропозицій і зауважень громадськості та інформує громадськість про свою діяльність, прийняті рішення та їх виконання </a:t>
          </a:r>
          <a:endParaRPr lang="ru-RU" sz="1500" b="1" dirty="0">
            <a:effectLst/>
            <a:latin typeface="Arial Narrow" panose="020B0606020202030204" pitchFamily="34" charset="0"/>
          </a:endParaRPr>
        </a:p>
      </dgm:t>
    </dgm:pt>
    <dgm:pt modelId="{BF9F7A32-848A-4939-BC8C-D9C5B8315F3D}" type="parTrans" cxnId="{09DAD563-18F0-4021-9C8C-034892708161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12DDE966-48AA-4690-890F-45618AC20456}" type="sibTrans" cxnId="{09DAD563-18F0-4021-9C8C-034892708161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ADDF6BD5-640D-4D65-B530-B7AC1E594D5C}">
      <dgm:prSet phldrT="[Текст]" custT="1"/>
      <dgm:spPr/>
      <dgm:t>
        <a:bodyPr/>
        <a:lstStyle/>
        <a:p>
          <a:r>
            <a:rPr lang="uk-UA" sz="1500" b="1" dirty="0" smtClean="0">
              <a:effectLst/>
              <a:latin typeface="Arial Narrow" panose="020B0606020202030204" pitchFamily="34" charset="0"/>
            </a:rPr>
            <a:t>організовує публічні заходи для обговорення актуальних питань розвитку і діяльності СФР, заходи з правової просвіти населення</a:t>
          </a:r>
          <a:endParaRPr lang="ru-RU" sz="1500" b="1" dirty="0">
            <a:effectLst/>
            <a:latin typeface="Arial Narrow" panose="020B0606020202030204" pitchFamily="34" charset="0"/>
          </a:endParaRPr>
        </a:p>
      </dgm:t>
    </dgm:pt>
    <dgm:pt modelId="{45ECFADF-4C69-4215-A5DC-74DEA0D0307D}" type="parTrans" cxnId="{E1B91EE4-3300-45AF-96A2-01AD427120AF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87E22FEC-6B9E-4C34-9D7C-1694F6F6B865}" type="sibTrans" cxnId="{E1B91EE4-3300-45AF-96A2-01AD427120AF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C73D38D1-E958-453C-A9F4-03C38B233461}">
      <dgm:prSet phldrT="[Текст]" custT="1"/>
      <dgm:spPr/>
      <dgm:t>
        <a:bodyPr/>
        <a:lstStyle/>
        <a:p>
          <a:r>
            <a:rPr lang="uk-UA" sz="1500" b="1" u="none" dirty="0" smtClean="0"/>
            <a:t>має право не більше одного разу на квартал ініціювати звітування голови СФР перед Верховною Радою України та Кабінетом Міністрів України про результати діяльності цього органу.</a:t>
          </a:r>
          <a:r>
            <a:rPr lang="uk-UA" sz="1500" b="1" u="none" dirty="0" smtClean="0">
              <a:effectLst/>
              <a:latin typeface="Arial Narrow" panose="020B0606020202030204" pitchFamily="34" charset="0"/>
            </a:rPr>
            <a:t> </a:t>
          </a:r>
          <a:endParaRPr lang="ru-RU" sz="1500" b="1" u="none" dirty="0">
            <a:effectLst/>
            <a:latin typeface="Arial Narrow" panose="020B0606020202030204" pitchFamily="34" charset="0"/>
          </a:endParaRPr>
        </a:p>
      </dgm:t>
    </dgm:pt>
    <dgm:pt modelId="{9676CB47-E877-4711-BC7C-4332CA794005}" type="parTrans" cxnId="{928B02A9-E132-430E-B059-3A7B5ECAAEDE}">
      <dgm:prSet/>
      <dgm:spPr/>
      <dgm:t>
        <a:bodyPr/>
        <a:lstStyle/>
        <a:p>
          <a:endParaRPr lang="ru-RU"/>
        </a:p>
      </dgm:t>
    </dgm:pt>
    <dgm:pt modelId="{0C848B1A-C1D0-4D73-85C0-756E997C7620}" type="sibTrans" cxnId="{928B02A9-E132-430E-B059-3A7B5ECAAEDE}">
      <dgm:prSet/>
      <dgm:spPr/>
      <dgm:t>
        <a:bodyPr/>
        <a:lstStyle/>
        <a:p>
          <a:endParaRPr lang="ru-RU"/>
        </a:p>
      </dgm:t>
    </dgm:pt>
    <dgm:pt modelId="{3C8269C3-7990-4E17-BDFB-821F5A4288B2}" type="pres">
      <dgm:prSet presAssocID="{48D80223-A7FD-4898-BF10-F88BA3E9101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FA76CC3-9EE6-4B9D-BF2B-F81F7C16B22F}" type="pres">
      <dgm:prSet presAssocID="{7F6456AF-F5B7-4ECC-B63E-E5F61EB46736}" presName="vertOne" presStyleCnt="0"/>
      <dgm:spPr/>
    </dgm:pt>
    <dgm:pt modelId="{D6936489-D18C-466D-9909-C5E7FD5D6E8F}" type="pres">
      <dgm:prSet presAssocID="{7F6456AF-F5B7-4ECC-B63E-E5F61EB46736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013DAB-B9C2-4AE7-B4E9-E488B8D7EACF}" type="pres">
      <dgm:prSet presAssocID="{7F6456AF-F5B7-4ECC-B63E-E5F61EB46736}" presName="horzOne" presStyleCnt="0"/>
      <dgm:spPr/>
    </dgm:pt>
    <dgm:pt modelId="{5B9B0970-4F39-4E50-9C9B-EF085D77A652}" type="pres">
      <dgm:prSet presAssocID="{8FF5CD79-9990-4827-932F-E23570EDCC1B}" presName="sibSpaceOne" presStyleCnt="0"/>
      <dgm:spPr/>
    </dgm:pt>
    <dgm:pt modelId="{7D986604-0559-4464-A347-61DBB7E2DA86}" type="pres">
      <dgm:prSet presAssocID="{D2B6BAB1-04BC-4EB8-97BF-0D64D0275F41}" presName="vertOne" presStyleCnt="0"/>
      <dgm:spPr/>
    </dgm:pt>
    <dgm:pt modelId="{4698904C-B74F-4FDE-88E7-CB6D62AC9991}" type="pres">
      <dgm:prSet presAssocID="{D2B6BAB1-04BC-4EB8-97BF-0D64D0275F41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458309-D6A8-44D0-B040-475C82E9A868}" type="pres">
      <dgm:prSet presAssocID="{D2B6BAB1-04BC-4EB8-97BF-0D64D0275F41}" presName="horzOne" presStyleCnt="0"/>
      <dgm:spPr/>
    </dgm:pt>
    <dgm:pt modelId="{1C837DDD-18BE-4FC5-9CC3-2E7FF83F79F8}" type="pres">
      <dgm:prSet presAssocID="{57184D60-2A45-4EF7-B96C-238E6857F135}" presName="sibSpaceOne" presStyleCnt="0"/>
      <dgm:spPr/>
    </dgm:pt>
    <dgm:pt modelId="{4A4FC1CD-1AF3-4808-B159-9727D701CCE8}" type="pres">
      <dgm:prSet presAssocID="{E09CBC14-CC3F-4852-AC06-2CAEAFC0C8BF}" presName="vertOne" presStyleCnt="0"/>
      <dgm:spPr/>
    </dgm:pt>
    <dgm:pt modelId="{921064C2-E165-4F83-9AE4-4A8A179B64A4}" type="pres">
      <dgm:prSet presAssocID="{E09CBC14-CC3F-4852-AC06-2CAEAFC0C8BF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2D7EFB-F861-4A90-B2BE-9823203B7AC2}" type="pres">
      <dgm:prSet presAssocID="{E09CBC14-CC3F-4852-AC06-2CAEAFC0C8BF}" presName="horzOne" presStyleCnt="0"/>
      <dgm:spPr/>
    </dgm:pt>
    <dgm:pt modelId="{173678C2-A239-4F25-82A6-1DF87F135B4B}" type="pres">
      <dgm:prSet presAssocID="{12DDE966-48AA-4690-890F-45618AC20456}" presName="sibSpaceOne" presStyleCnt="0"/>
      <dgm:spPr/>
    </dgm:pt>
    <dgm:pt modelId="{5B2D1786-2C34-4C70-8F93-37552B57F4C3}" type="pres">
      <dgm:prSet presAssocID="{ADDF6BD5-640D-4D65-B530-B7AC1E594D5C}" presName="vertOne" presStyleCnt="0"/>
      <dgm:spPr/>
    </dgm:pt>
    <dgm:pt modelId="{DCE3AE39-F502-4E9C-A552-91920FB06CD8}" type="pres">
      <dgm:prSet presAssocID="{ADDF6BD5-640D-4D65-B530-B7AC1E594D5C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F64617-75DD-4BFB-AF1D-C6397A5C34E0}" type="pres">
      <dgm:prSet presAssocID="{ADDF6BD5-640D-4D65-B530-B7AC1E594D5C}" presName="horzOne" presStyleCnt="0"/>
      <dgm:spPr/>
    </dgm:pt>
    <dgm:pt modelId="{E38A64F6-2BC0-457D-923A-1DF257593B75}" type="pres">
      <dgm:prSet presAssocID="{87E22FEC-6B9E-4C34-9D7C-1694F6F6B865}" presName="sibSpaceOne" presStyleCnt="0"/>
      <dgm:spPr/>
    </dgm:pt>
    <dgm:pt modelId="{7D377C24-8A54-483A-823B-43BFA6F30026}" type="pres">
      <dgm:prSet presAssocID="{C73D38D1-E958-453C-A9F4-03C38B233461}" presName="vertOne" presStyleCnt="0"/>
      <dgm:spPr/>
    </dgm:pt>
    <dgm:pt modelId="{B1B3A78A-B5C8-400A-8D2E-85FEBDD2963D}" type="pres">
      <dgm:prSet presAssocID="{C73D38D1-E958-453C-A9F4-03C38B233461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DA813D-7E12-4CEB-AE10-DEEB396BEBC2}" type="pres">
      <dgm:prSet presAssocID="{C73D38D1-E958-453C-A9F4-03C38B233461}" presName="horzOne" presStyleCnt="0"/>
      <dgm:spPr/>
    </dgm:pt>
  </dgm:ptLst>
  <dgm:cxnLst>
    <dgm:cxn modelId="{101586B7-0423-4C17-8107-5EA68ADFED26}" type="presOf" srcId="{C73D38D1-E958-453C-A9F4-03C38B233461}" destId="{B1B3A78A-B5C8-400A-8D2E-85FEBDD2963D}" srcOrd="0" destOrd="0" presId="urn:microsoft.com/office/officeart/2005/8/layout/hierarchy4"/>
    <dgm:cxn modelId="{09DAD563-18F0-4021-9C8C-034892708161}" srcId="{48D80223-A7FD-4898-BF10-F88BA3E91019}" destId="{E09CBC14-CC3F-4852-AC06-2CAEAFC0C8BF}" srcOrd="2" destOrd="0" parTransId="{BF9F7A32-848A-4939-BC8C-D9C5B8315F3D}" sibTransId="{12DDE966-48AA-4690-890F-45618AC20456}"/>
    <dgm:cxn modelId="{FE0FEAF8-FF0F-4EE5-A83B-8E5A579BFDFB}" type="presOf" srcId="{ADDF6BD5-640D-4D65-B530-B7AC1E594D5C}" destId="{DCE3AE39-F502-4E9C-A552-91920FB06CD8}" srcOrd="0" destOrd="0" presId="urn:microsoft.com/office/officeart/2005/8/layout/hierarchy4"/>
    <dgm:cxn modelId="{5E68AC7B-9CA3-4BFA-97A3-7D4154083BFB}" type="presOf" srcId="{E09CBC14-CC3F-4852-AC06-2CAEAFC0C8BF}" destId="{921064C2-E165-4F83-9AE4-4A8A179B64A4}" srcOrd="0" destOrd="0" presId="urn:microsoft.com/office/officeart/2005/8/layout/hierarchy4"/>
    <dgm:cxn modelId="{4BD88835-D6B9-412C-A845-526C6768A31D}" type="presOf" srcId="{48D80223-A7FD-4898-BF10-F88BA3E91019}" destId="{3C8269C3-7990-4E17-BDFB-821F5A4288B2}" srcOrd="0" destOrd="0" presId="urn:microsoft.com/office/officeart/2005/8/layout/hierarchy4"/>
    <dgm:cxn modelId="{729A7798-091C-4E79-B691-593B4C09B3FA}" type="presOf" srcId="{D2B6BAB1-04BC-4EB8-97BF-0D64D0275F41}" destId="{4698904C-B74F-4FDE-88E7-CB6D62AC9991}" srcOrd="0" destOrd="0" presId="urn:microsoft.com/office/officeart/2005/8/layout/hierarchy4"/>
    <dgm:cxn modelId="{E1B91EE4-3300-45AF-96A2-01AD427120AF}" srcId="{48D80223-A7FD-4898-BF10-F88BA3E91019}" destId="{ADDF6BD5-640D-4D65-B530-B7AC1E594D5C}" srcOrd="3" destOrd="0" parTransId="{45ECFADF-4C69-4215-A5DC-74DEA0D0307D}" sibTransId="{87E22FEC-6B9E-4C34-9D7C-1694F6F6B865}"/>
    <dgm:cxn modelId="{511E57CC-3539-4B80-810F-6E2A61B90C90}" srcId="{48D80223-A7FD-4898-BF10-F88BA3E91019}" destId="{D2B6BAB1-04BC-4EB8-97BF-0D64D0275F41}" srcOrd="1" destOrd="0" parTransId="{6687291C-1FA7-40AC-A2A7-6FCF159669E5}" sibTransId="{57184D60-2A45-4EF7-B96C-238E6857F135}"/>
    <dgm:cxn modelId="{412CC16D-8CAB-480A-A8D2-7A5E5BDF1F8E}" srcId="{48D80223-A7FD-4898-BF10-F88BA3E91019}" destId="{7F6456AF-F5B7-4ECC-B63E-E5F61EB46736}" srcOrd="0" destOrd="0" parTransId="{13B538D5-87FB-425F-B6C1-8B72DFA3E4BA}" sibTransId="{8FF5CD79-9990-4827-932F-E23570EDCC1B}"/>
    <dgm:cxn modelId="{928B02A9-E132-430E-B059-3A7B5ECAAEDE}" srcId="{48D80223-A7FD-4898-BF10-F88BA3E91019}" destId="{C73D38D1-E958-453C-A9F4-03C38B233461}" srcOrd="4" destOrd="0" parTransId="{9676CB47-E877-4711-BC7C-4332CA794005}" sibTransId="{0C848B1A-C1D0-4D73-85C0-756E997C7620}"/>
    <dgm:cxn modelId="{4CD2FEAE-82E5-4320-AF9A-C99646E5AE27}" type="presOf" srcId="{7F6456AF-F5B7-4ECC-B63E-E5F61EB46736}" destId="{D6936489-D18C-466D-9909-C5E7FD5D6E8F}" srcOrd="0" destOrd="0" presId="urn:microsoft.com/office/officeart/2005/8/layout/hierarchy4"/>
    <dgm:cxn modelId="{839C7E1A-2644-4CFA-8858-AA15925068B2}" type="presParOf" srcId="{3C8269C3-7990-4E17-BDFB-821F5A4288B2}" destId="{0FA76CC3-9EE6-4B9D-BF2B-F81F7C16B22F}" srcOrd="0" destOrd="0" presId="urn:microsoft.com/office/officeart/2005/8/layout/hierarchy4"/>
    <dgm:cxn modelId="{C8549537-AC0E-412F-99CD-B25F7427A8FE}" type="presParOf" srcId="{0FA76CC3-9EE6-4B9D-BF2B-F81F7C16B22F}" destId="{D6936489-D18C-466D-9909-C5E7FD5D6E8F}" srcOrd="0" destOrd="0" presId="urn:microsoft.com/office/officeart/2005/8/layout/hierarchy4"/>
    <dgm:cxn modelId="{C5FA1020-31E5-4CB4-85B8-ADF1589236D6}" type="presParOf" srcId="{0FA76CC3-9EE6-4B9D-BF2B-F81F7C16B22F}" destId="{A3013DAB-B9C2-4AE7-B4E9-E488B8D7EACF}" srcOrd="1" destOrd="0" presId="urn:microsoft.com/office/officeart/2005/8/layout/hierarchy4"/>
    <dgm:cxn modelId="{5EDBADC5-A7A4-451C-BF33-46A6B36D0848}" type="presParOf" srcId="{3C8269C3-7990-4E17-BDFB-821F5A4288B2}" destId="{5B9B0970-4F39-4E50-9C9B-EF085D77A652}" srcOrd="1" destOrd="0" presId="urn:microsoft.com/office/officeart/2005/8/layout/hierarchy4"/>
    <dgm:cxn modelId="{E6BDCFB8-50F6-4879-8759-1A46885F487D}" type="presParOf" srcId="{3C8269C3-7990-4E17-BDFB-821F5A4288B2}" destId="{7D986604-0559-4464-A347-61DBB7E2DA86}" srcOrd="2" destOrd="0" presId="urn:microsoft.com/office/officeart/2005/8/layout/hierarchy4"/>
    <dgm:cxn modelId="{E9DD68B7-F99D-4D1C-A634-2A6FD7ABAF33}" type="presParOf" srcId="{7D986604-0559-4464-A347-61DBB7E2DA86}" destId="{4698904C-B74F-4FDE-88E7-CB6D62AC9991}" srcOrd="0" destOrd="0" presId="urn:microsoft.com/office/officeart/2005/8/layout/hierarchy4"/>
    <dgm:cxn modelId="{2AA243C3-1833-47AB-B03F-6860430D3368}" type="presParOf" srcId="{7D986604-0559-4464-A347-61DBB7E2DA86}" destId="{7F458309-D6A8-44D0-B040-475C82E9A868}" srcOrd="1" destOrd="0" presId="urn:microsoft.com/office/officeart/2005/8/layout/hierarchy4"/>
    <dgm:cxn modelId="{217373DA-EA42-4277-97D5-B6FD320E352F}" type="presParOf" srcId="{3C8269C3-7990-4E17-BDFB-821F5A4288B2}" destId="{1C837DDD-18BE-4FC5-9CC3-2E7FF83F79F8}" srcOrd="3" destOrd="0" presId="urn:microsoft.com/office/officeart/2005/8/layout/hierarchy4"/>
    <dgm:cxn modelId="{E079ACA6-19D5-45E9-BA5D-4A8C3B2466E4}" type="presParOf" srcId="{3C8269C3-7990-4E17-BDFB-821F5A4288B2}" destId="{4A4FC1CD-1AF3-4808-B159-9727D701CCE8}" srcOrd="4" destOrd="0" presId="urn:microsoft.com/office/officeart/2005/8/layout/hierarchy4"/>
    <dgm:cxn modelId="{D15C56A5-1609-4EC9-952E-9D4B317BF2B0}" type="presParOf" srcId="{4A4FC1CD-1AF3-4808-B159-9727D701CCE8}" destId="{921064C2-E165-4F83-9AE4-4A8A179B64A4}" srcOrd="0" destOrd="0" presId="urn:microsoft.com/office/officeart/2005/8/layout/hierarchy4"/>
    <dgm:cxn modelId="{87F3F1EF-8A9C-4C6C-821C-C1AF0E1B7AD0}" type="presParOf" srcId="{4A4FC1CD-1AF3-4808-B159-9727D701CCE8}" destId="{6A2D7EFB-F861-4A90-B2BE-9823203B7AC2}" srcOrd="1" destOrd="0" presId="urn:microsoft.com/office/officeart/2005/8/layout/hierarchy4"/>
    <dgm:cxn modelId="{702213B5-2A64-419F-A648-9C80B60C746F}" type="presParOf" srcId="{3C8269C3-7990-4E17-BDFB-821F5A4288B2}" destId="{173678C2-A239-4F25-82A6-1DF87F135B4B}" srcOrd="5" destOrd="0" presId="urn:microsoft.com/office/officeart/2005/8/layout/hierarchy4"/>
    <dgm:cxn modelId="{3CA4D039-747C-491F-994E-F2A2B31E2B52}" type="presParOf" srcId="{3C8269C3-7990-4E17-BDFB-821F5A4288B2}" destId="{5B2D1786-2C34-4C70-8F93-37552B57F4C3}" srcOrd="6" destOrd="0" presId="urn:microsoft.com/office/officeart/2005/8/layout/hierarchy4"/>
    <dgm:cxn modelId="{174E06CD-9045-4B1D-8CE9-00BAE7D18AD0}" type="presParOf" srcId="{5B2D1786-2C34-4C70-8F93-37552B57F4C3}" destId="{DCE3AE39-F502-4E9C-A552-91920FB06CD8}" srcOrd="0" destOrd="0" presId="urn:microsoft.com/office/officeart/2005/8/layout/hierarchy4"/>
    <dgm:cxn modelId="{C9AC49E0-7B1D-401D-BF38-BF547F2ED0BC}" type="presParOf" srcId="{5B2D1786-2C34-4C70-8F93-37552B57F4C3}" destId="{48F64617-75DD-4BFB-AF1D-C6397A5C34E0}" srcOrd="1" destOrd="0" presId="urn:microsoft.com/office/officeart/2005/8/layout/hierarchy4"/>
    <dgm:cxn modelId="{9EDDA510-2CD0-408C-9E2D-964B808B4B94}" type="presParOf" srcId="{3C8269C3-7990-4E17-BDFB-821F5A4288B2}" destId="{E38A64F6-2BC0-457D-923A-1DF257593B75}" srcOrd="7" destOrd="0" presId="urn:microsoft.com/office/officeart/2005/8/layout/hierarchy4"/>
    <dgm:cxn modelId="{0C2C4B04-6028-4B1B-A7E3-96665BABD05E}" type="presParOf" srcId="{3C8269C3-7990-4E17-BDFB-821F5A4288B2}" destId="{7D377C24-8A54-483A-823B-43BFA6F30026}" srcOrd="8" destOrd="0" presId="urn:microsoft.com/office/officeart/2005/8/layout/hierarchy4"/>
    <dgm:cxn modelId="{C9F853A3-2B98-4004-9752-15827EB17CF2}" type="presParOf" srcId="{7D377C24-8A54-483A-823B-43BFA6F30026}" destId="{B1B3A78A-B5C8-400A-8D2E-85FEBDD2963D}" srcOrd="0" destOrd="0" presId="urn:microsoft.com/office/officeart/2005/8/layout/hierarchy4"/>
    <dgm:cxn modelId="{798BA6C8-DA81-4DED-B1F7-DF976E93BD49}" type="presParOf" srcId="{7D377C24-8A54-483A-823B-43BFA6F30026}" destId="{D6DA813D-7E12-4CEB-AE10-DEEB396BEBC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D1C1F1-CBB3-41EA-8DDF-220498B932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A371D-9AAE-4BFF-BA85-9E06580AF197}">
      <dgm:prSet phldrT="[Текст]"/>
      <dgm:spPr/>
      <dgm:t>
        <a:bodyPr/>
        <a:lstStyle/>
        <a:p>
          <a:r>
            <a:rPr lang="uk-UA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Ефективній та неупередженій роботі новостворюваного центрального органу виконавчої влади у сфері охорони економічної безпеки держави має посприяти наявність в Законі України «Про основи запобігання та боротьби з економічними правопорушеннями і здійснення фінансового контролю» </a:t>
          </a:r>
          <a:r>
            <a:rPr lang="uk-UA" b="1" dirty="0" smtClean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системи контролю за діяльністю </a:t>
          </a:r>
          <a:r>
            <a:rPr lang="uk-UA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цього органу. </a:t>
          </a:r>
          <a:endParaRPr lang="ru-RU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A79D97-8F21-490B-91A8-9FD12E284C39}" type="parTrans" cxnId="{A4DAAEEE-8588-41CF-A7DD-D87FD73CCF81}">
      <dgm:prSet/>
      <dgm:spPr/>
      <dgm:t>
        <a:bodyPr/>
        <a:lstStyle/>
        <a:p>
          <a:endParaRPr lang="ru-RU"/>
        </a:p>
      </dgm:t>
    </dgm:pt>
    <dgm:pt modelId="{145D4FC4-ED68-4889-8DD8-7B1ADCD1F99D}" type="sibTrans" cxnId="{A4DAAEEE-8588-41CF-A7DD-D87FD73CCF81}">
      <dgm:prSet/>
      <dgm:spPr/>
      <dgm:t>
        <a:bodyPr/>
        <a:lstStyle/>
        <a:p>
          <a:endParaRPr lang="ru-RU"/>
        </a:p>
      </dgm:t>
    </dgm:pt>
    <dgm:pt modelId="{A9A31D56-2934-4D81-B07A-7D22B9952DA2}">
      <dgm:prSet phldrT="[Текст]"/>
      <dgm:spPr/>
      <dgm:t>
        <a:bodyPr/>
        <a:lstStyle/>
        <a:p>
          <a:r>
            <a:rPr lang="uk-UA" dirty="0" smtClean="0"/>
            <a:t>Зокрема, Законом передбачена процедура надання щорічного звіту щодо виконання закону перед Верховною Радою України. За результатами розгляду у Верховній Раді України річного звіту про виконання цього Закону Верховна Рада України може рекомендувати Кабінету Міністрів України прийняти рішення про звільнення Голови центрального органу виконавчої влади у сфері охорони економічної безпеки держави.       (ч. 2 ст. 5)</a:t>
          </a:r>
          <a:endParaRPr lang="ru-RU" dirty="0"/>
        </a:p>
      </dgm:t>
    </dgm:pt>
    <dgm:pt modelId="{29D43147-AD32-424E-9432-F1E3EA6FFC27}" type="parTrans" cxnId="{02068F68-DB3A-402D-8078-3C00371D3ADC}">
      <dgm:prSet/>
      <dgm:spPr/>
      <dgm:t>
        <a:bodyPr/>
        <a:lstStyle/>
        <a:p>
          <a:endParaRPr lang="ru-RU"/>
        </a:p>
      </dgm:t>
    </dgm:pt>
    <dgm:pt modelId="{F735E41C-F6D3-419B-882E-738117EB8DD0}" type="sibTrans" cxnId="{02068F68-DB3A-402D-8078-3C00371D3ADC}">
      <dgm:prSet/>
      <dgm:spPr/>
      <dgm:t>
        <a:bodyPr/>
        <a:lstStyle/>
        <a:p>
          <a:endParaRPr lang="ru-RU"/>
        </a:p>
      </dgm:t>
    </dgm:pt>
    <dgm:pt modelId="{B4EC1339-0BFD-402A-8154-472D5B0814A0}">
      <dgm:prSet phldrT="[Текст]"/>
      <dgm:spPr/>
      <dgm:t>
        <a:bodyPr/>
        <a:lstStyle/>
        <a:p>
          <a:r>
            <a:rPr lang="uk-UA" dirty="0" smtClean="0"/>
            <a:t>Згідно ч. 3 ст. 11 законопроекту повноваження Голови припиняються Кабінетом Міністрів України достроково у разі прийняття рішення Кабінетом Міністрів України щодо звільнення Голови за результатами розгляду у Верховній Раді України річного звіту про виконання цього Закону, в порядку, передбаченому  ч. 3 статті 5 Закону. </a:t>
          </a:r>
          <a:endParaRPr lang="ru-RU" dirty="0"/>
        </a:p>
      </dgm:t>
    </dgm:pt>
    <dgm:pt modelId="{6E293242-9799-4959-A7F8-4A07B91C922D}" type="parTrans" cxnId="{1E0D2EF0-0630-46F7-9413-354160F374E4}">
      <dgm:prSet/>
      <dgm:spPr/>
      <dgm:t>
        <a:bodyPr/>
        <a:lstStyle/>
        <a:p>
          <a:endParaRPr lang="ru-RU"/>
        </a:p>
      </dgm:t>
    </dgm:pt>
    <dgm:pt modelId="{DBF00AF8-162A-40B3-AD6E-E85C1494BA73}" type="sibTrans" cxnId="{1E0D2EF0-0630-46F7-9413-354160F374E4}">
      <dgm:prSet/>
      <dgm:spPr/>
      <dgm:t>
        <a:bodyPr/>
        <a:lstStyle/>
        <a:p>
          <a:endParaRPr lang="ru-RU"/>
        </a:p>
      </dgm:t>
    </dgm:pt>
    <dgm:pt modelId="{9757483C-775A-4BFF-A6E7-4689A8CD957E}" type="pres">
      <dgm:prSet presAssocID="{41D1C1F1-CBB3-41EA-8DDF-220498B932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D307A4-83A3-4940-8389-33035206632C}" type="pres">
      <dgm:prSet presAssocID="{E4BA371D-9AAE-4BFF-BA85-9E06580AF19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F9154-A483-4B89-8203-FA8E5075788E}" type="pres">
      <dgm:prSet presAssocID="{E4BA371D-9AAE-4BFF-BA85-9E06580AF19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098EE6-D5A5-420E-96B3-1207FC7DFAD6}" type="presOf" srcId="{B4EC1339-0BFD-402A-8154-472D5B0814A0}" destId="{41FF9154-A483-4B89-8203-FA8E5075788E}" srcOrd="0" destOrd="1" presId="urn:microsoft.com/office/officeart/2005/8/layout/vList2"/>
    <dgm:cxn modelId="{B80BC516-93C2-4BC2-B5E9-2B5C4894FCC8}" type="presOf" srcId="{E4BA371D-9AAE-4BFF-BA85-9E06580AF197}" destId="{31D307A4-83A3-4940-8389-33035206632C}" srcOrd="0" destOrd="0" presId="urn:microsoft.com/office/officeart/2005/8/layout/vList2"/>
    <dgm:cxn modelId="{A4DAAEEE-8588-41CF-A7DD-D87FD73CCF81}" srcId="{41D1C1F1-CBB3-41EA-8DDF-220498B93224}" destId="{E4BA371D-9AAE-4BFF-BA85-9E06580AF197}" srcOrd="0" destOrd="0" parTransId="{37A79D97-8F21-490B-91A8-9FD12E284C39}" sibTransId="{145D4FC4-ED68-4889-8DD8-7B1ADCD1F99D}"/>
    <dgm:cxn modelId="{71ADAB0F-7D1D-41B0-9E3B-5166BB577CE0}" type="presOf" srcId="{A9A31D56-2934-4D81-B07A-7D22B9952DA2}" destId="{41FF9154-A483-4B89-8203-FA8E5075788E}" srcOrd="0" destOrd="0" presId="urn:microsoft.com/office/officeart/2005/8/layout/vList2"/>
    <dgm:cxn modelId="{02068F68-DB3A-402D-8078-3C00371D3ADC}" srcId="{E4BA371D-9AAE-4BFF-BA85-9E06580AF197}" destId="{A9A31D56-2934-4D81-B07A-7D22B9952DA2}" srcOrd="0" destOrd="0" parTransId="{29D43147-AD32-424E-9432-F1E3EA6FFC27}" sibTransId="{F735E41C-F6D3-419B-882E-738117EB8DD0}"/>
    <dgm:cxn modelId="{1E0D2EF0-0630-46F7-9413-354160F374E4}" srcId="{E4BA371D-9AAE-4BFF-BA85-9E06580AF197}" destId="{B4EC1339-0BFD-402A-8154-472D5B0814A0}" srcOrd="1" destOrd="0" parTransId="{6E293242-9799-4959-A7F8-4A07B91C922D}" sibTransId="{DBF00AF8-162A-40B3-AD6E-E85C1494BA73}"/>
    <dgm:cxn modelId="{9BFD9AFF-89C4-4247-8EB0-9ED96D113E76}" type="presOf" srcId="{41D1C1F1-CBB3-41EA-8DDF-220498B93224}" destId="{9757483C-775A-4BFF-A6E7-4689A8CD957E}" srcOrd="0" destOrd="0" presId="urn:microsoft.com/office/officeart/2005/8/layout/vList2"/>
    <dgm:cxn modelId="{FFDFD45A-7FFA-4800-B5F9-6E3DEEF7C17E}" type="presParOf" srcId="{9757483C-775A-4BFF-A6E7-4689A8CD957E}" destId="{31D307A4-83A3-4940-8389-33035206632C}" srcOrd="0" destOrd="0" presId="urn:microsoft.com/office/officeart/2005/8/layout/vList2"/>
    <dgm:cxn modelId="{3E7927AD-AE93-44E3-AED9-BCAA5484A477}" type="presParOf" srcId="{9757483C-775A-4BFF-A6E7-4689A8CD957E}" destId="{41FF9154-A483-4B89-8203-FA8E5075788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D1C1F1-CBB3-41EA-8DDF-220498B932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A371D-9AAE-4BFF-BA85-9E06580AF197}">
      <dgm:prSet phldrT="[Текст]"/>
      <dgm:spPr/>
      <dgm:t>
        <a:bodyPr/>
        <a:lstStyle/>
        <a:p>
          <a:r>
            <a:rPr lang="uk-UA" b="1" dirty="0" smtClean="0"/>
            <a:t>Звичайно, велике значення у забезпеченні принципу законності під час здійснення діяльність служби слугуватиме наявність передбаченого законом Громадського контролю.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A79D97-8F21-490B-91A8-9FD12E284C39}" type="parTrans" cxnId="{A4DAAEEE-8588-41CF-A7DD-D87FD73CCF81}">
      <dgm:prSet/>
      <dgm:spPr/>
      <dgm:t>
        <a:bodyPr/>
        <a:lstStyle/>
        <a:p>
          <a:endParaRPr lang="ru-RU"/>
        </a:p>
      </dgm:t>
    </dgm:pt>
    <dgm:pt modelId="{145D4FC4-ED68-4889-8DD8-7B1ADCD1F99D}" type="sibTrans" cxnId="{A4DAAEEE-8588-41CF-A7DD-D87FD73CCF81}">
      <dgm:prSet/>
      <dgm:spPr/>
      <dgm:t>
        <a:bodyPr/>
        <a:lstStyle/>
        <a:p>
          <a:endParaRPr lang="ru-RU"/>
        </a:p>
      </dgm:t>
    </dgm:pt>
    <dgm:pt modelId="{221CFFAF-EE56-464E-83FD-B9876281D17D}">
      <dgm:prSet phldrT="[Текст]"/>
      <dgm:spPr/>
      <dgm:t>
        <a:bodyPr/>
        <a:lstStyle/>
        <a:p>
          <a:r>
            <a:rPr lang="uk-UA" b="1" dirty="0" smtClean="0"/>
            <a:t>Верховна Рада України окрім прийняття рішення про звільнення голови СФР за результатами звітування, може здійснювати інші функції контролю відповідно до Конституції України.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679E59-5CD3-4B9C-9E02-BA585C918D4A}" type="parTrans" cxnId="{E5CB4466-C61E-47F4-A212-20B895B15A73}">
      <dgm:prSet/>
      <dgm:spPr/>
      <dgm:t>
        <a:bodyPr/>
        <a:lstStyle/>
        <a:p>
          <a:endParaRPr lang="ru-RU"/>
        </a:p>
      </dgm:t>
    </dgm:pt>
    <dgm:pt modelId="{CB9C79B0-6EBB-47DB-ABC3-06657CBEB1C1}" type="sibTrans" cxnId="{E5CB4466-C61E-47F4-A212-20B895B15A73}">
      <dgm:prSet/>
      <dgm:spPr/>
      <dgm:t>
        <a:bodyPr/>
        <a:lstStyle/>
        <a:p>
          <a:endParaRPr lang="ru-RU"/>
        </a:p>
      </dgm:t>
    </dgm:pt>
    <dgm:pt modelId="{44EB21B5-323C-4F10-85B7-252A9C55D01D}">
      <dgm:prSet phldrT="[Текст]"/>
      <dgm:spPr/>
      <dgm:t>
        <a:bodyPr/>
        <a:lstStyle/>
        <a:p>
          <a:r>
            <a:rPr lang="uk-UA" b="1" dirty="0" smtClean="0"/>
            <a:t>Також необхідно зазначити, що відповідно до наданих Конституцією України повноважень Президентові України, він може створювати консультативні органи у цій сфері, які, в свою чергу, можуть впливати та контролювати діяльність СФР, а також надавати відповідні роз’яснення щодо його діяльності.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DE62BC-1DBF-4204-B704-072AC7944E68}" type="parTrans" cxnId="{C7FBCB9F-9576-42EE-B3AD-33BAB5C90DC5}">
      <dgm:prSet/>
      <dgm:spPr/>
      <dgm:t>
        <a:bodyPr/>
        <a:lstStyle/>
        <a:p>
          <a:endParaRPr lang="ru-RU"/>
        </a:p>
      </dgm:t>
    </dgm:pt>
    <dgm:pt modelId="{BDFBB262-0D9B-40CB-A842-FEF03FD15639}" type="sibTrans" cxnId="{C7FBCB9F-9576-42EE-B3AD-33BAB5C90DC5}">
      <dgm:prSet/>
      <dgm:spPr/>
      <dgm:t>
        <a:bodyPr/>
        <a:lstStyle/>
        <a:p>
          <a:endParaRPr lang="ru-RU"/>
        </a:p>
      </dgm:t>
    </dgm:pt>
    <dgm:pt modelId="{9757483C-775A-4BFF-A6E7-4689A8CD957E}" type="pres">
      <dgm:prSet presAssocID="{41D1C1F1-CBB3-41EA-8DDF-220498B932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D307A4-83A3-4940-8389-33035206632C}" type="pres">
      <dgm:prSet presAssocID="{E4BA371D-9AAE-4BFF-BA85-9E06580AF197}" presName="parentText" presStyleLbl="node1" presStyleIdx="0" presStyleCnt="3" custScaleY="128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010EA-5432-44CC-80BB-B2C2B012209D}" type="pres">
      <dgm:prSet presAssocID="{145D4FC4-ED68-4889-8DD8-7B1ADCD1F99D}" presName="spacer" presStyleCnt="0"/>
      <dgm:spPr/>
    </dgm:pt>
    <dgm:pt modelId="{331343B3-4F96-49B0-A30F-BF98FD216FEC}" type="pres">
      <dgm:prSet presAssocID="{221CFFAF-EE56-464E-83FD-B9876281D17D}" presName="parentText" presStyleLbl="node1" presStyleIdx="1" presStyleCnt="3" custScaleY="128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755D4-AB26-4A0B-9D88-6A57E3E89441}" type="pres">
      <dgm:prSet presAssocID="{CB9C79B0-6EBB-47DB-ABC3-06657CBEB1C1}" presName="spacer" presStyleCnt="0"/>
      <dgm:spPr/>
    </dgm:pt>
    <dgm:pt modelId="{3D437E6E-A9FC-4579-B0B2-3C0FEAEC7333}" type="pres">
      <dgm:prSet presAssocID="{44EB21B5-323C-4F10-85B7-252A9C55D01D}" presName="parentText" presStyleLbl="node1" presStyleIdx="2" presStyleCnt="3" custScaleY="128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D9719C-6411-4D57-891B-26A7B703BC41}" type="presOf" srcId="{41D1C1F1-CBB3-41EA-8DDF-220498B93224}" destId="{9757483C-775A-4BFF-A6E7-4689A8CD957E}" srcOrd="0" destOrd="0" presId="urn:microsoft.com/office/officeart/2005/8/layout/vList2"/>
    <dgm:cxn modelId="{C7FBCB9F-9576-42EE-B3AD-33BAB5C90DC5}" srcId="{41D1C1F1-CBB3-41EA-8DDF-220498B93224}" destId="{44EB21B5-323C-4F10-85B7-252A9C55D01D}" srcOrd="2" destOrd="0" parTransId="{27DE62BC-1DBF-4204-B704-072AC7944E68}" sibTransId="{BDFBB262-0D9B-40CB-A842-FEF03FD15639}"/>
    <dgm:cxn modelId="{A4DAAEEE-8588-41CF-A7DD-D87FD73CCF81}" srcId="{41D1C1F1-CBB3-41EA-8DDF-220498B93224}" destId="{E4BA371D-9AAE-4BFF-BA85-9E06580AF197}" srcOrd="0" destOrd="0" parTransId="{37A79D97-8F21-490B-91A8-9FD12E284C39}" sibTransId="{145D4FC4-ED68-4889-8DD8-7B1ADCD1F99D}"/>
    <dgm:cxn modelId="{F1FFD1D9-ECFF-4455-8589-BDEAE22459AD}" type="presOf" srcId="{44EB21B5-323C-4F10-85B7-252A9C55D01D}" destId="{3D437E6E-A9FC-4579-B0B2-3C0FEAEC7333}" srcOrd="0" destOrd="0" presId="urn:microsoft.com/office/officeart/2005/8/layout/vList2"/>
    <dgm:cxn modelId="{B695A697-4954-47C4-A520-51431AD98ECD}" type="presOf" srcId="{221CFFAF-EE56-464E-83FD-B9876281D17D}" destId="{331343B3-4F96-49B0-A30F-BF98FD216FEC}" srcOrd="0" destOrd="0" presId="urn:microsoft.com/office/officeart/2005/8/layout/vList2"/>
    <dgm:cxn modelId="{E5CB4466-C61E-47F4-A212-20B895B15A73}" srcId="{41D1C1F1-CBB3-41EA-8DDF-220498B93224}" destId="{221CFFAF-EE56-464E-83FD-B9876281D17D}" srcOrd="1" destOrd="0" parTransId="{F2679E59-5CD3-4B9C-9E02-BA585C918D4A}" sibTransId="{CB9C79B0-6EBB-47DB-ABC3-06657CBEB1C1}"/>
    <dgm:cxn modelId="{3F109F72-B5B2-48A6-A9FC-55585F1430A9}" type="presOf" srcId="{E4BA371D-9AAE-4BFF-BA85-9E06580AF197}" destId="{31D307A4-83A3-4940-8389-33035206632C}" srcOrd="0" destOrd="0" presId="urn:microsoft.com/office/officeart/2005/8/layout/vList2"/>
    <dgm:cxn modelId="{CF9534CF-6C0F-4318-B255-1977780E5D1B}" type="presParOf" srcId="{9757483C-775A-4BFF-A6E7-4689A8CD957E}" destId="{31D307A4-83A3-4940-8389-33035206632C}" srcOrd="0" destOrd="0" presId="urn:microsoft.com/office/officeart/2005/8/layout/vList2"/>
    <dgm:cxn modelId="{F8F34BA3-C5DA-4A52-85C2-926E7C686FED}" type="presParOf" srcId="{9757483C-775A-4BFF-A6E7-4689A8CD957E}" destId="{C3B010EA-5432-44CC-80BB-B2C2B012209D}" srcOrd="1" destOrd="0" presId="urn:microsoft.com/office/officeart/2005/8/layout/vList2"/>
    <dgm:cxn modelId="{BE372673-E5F3-47C6-9EC3-95903BD60594}" type="presParOf" srcId="{9757483C-775A-4BFF-A6E7-4689A8CD957E}" destId="{331343B3-4F96-49B0-A30F-BF98FD216FEC}" srcOrd="2" destOrd="0" presId="urn:microsoft.com/office/officeart/2005/8/layout/vList2"/>
    <dgm:cxn modelId="{6FB4650F-4AE7-4A63-8AF1-2C1380C351F9}" type="presParOf" srcId="{9757483C-775A-4BFF-A6E7-4689A8CD957E}" destId="{019755D4-AB26-4A0B-9D88-6A57E3E89441}" srcOrd="3" destOrd="0" presId="urn:microsoft.com/office/officeart/2005/8/layout/vList2"/>
    <dgm:cxn modelId="{7DFE9488-AA28-47C2-B006-6951E5BA8ECF}" type="presParOf" srcId="{9757483C-775A-4BFF-A6E7-4689A8CD957E}" destId="{3D437E6E-A9FC-4579-B0B2-3C0FEAEC733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D1C1F1-CBB3-41EA-8DDF-220498B932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A371D-9AAE-4BFF-BA85-9E06580AF197}">
      <dgm:prSet phldrT="[Текст]"/>
      <dgm:spPr/>
      <dgm:t>
        <a:bodyPr/>
        <a:lstStyle/>
        <a:p>
          <a:pPr algn="just"/>
          <a:r>
            <a:rPr lang="uk-UA" b="1" dirty="0" smtClean="0"/>
            <a:t>Крім того, важливим кроком щодо забезпечення об'єктивності початку процесу кримінального переслідування стане відокремлення слідчих та оперативних органів податкової міліції від Державної фіскальної служби (колишнього Міністерства доходів і зборів). Податкові перевірки буде проводити ДФС, а вносити до ЄДР відомості про кримінальні провадження – СФР у чітко встановлений законом спосіб. 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A79D97-8F21-490B-91A8-9FD12E284C39}" type="parTrans" cxnId="{A4DAAEEE-8588-41CF-A7DD-D87FD73CCF81}">
      <dgm:prSet/>
      <dgm:spPr/>
      <dgm:t>
        <a:bodyPr/>
        <a:lstStyle/>
        <a:p>
          <a:endParaRPr lang="ru-RU"/>
        </a:p>
      </dgm:t>
    </dgm:pt>
    <dgm:pt modelId="{145D4FC4-ED68-4889-8DD8-7B1ADCD1F99D}" type="sibTrans" cxnId="{A4DAAEEE-8588-41CF-A7DD-D87FD73CCF81}">
      <dgm:prSet/>
      <dgm:spPr/>
      <dgm:t>
        <a:bodyPr/>
        <a:lstStyle/>
        <a:p>
          <a:endParaRPr lang="ru-RU"/>
        </a:p>
      </dgm:t>
    </dgm:pt>
    <dgm:pt modelId="{221CFFAF-EE56-464E-83FD-B9876281D17D}">
      <dgm:prSet phldrT="[Текст]"/>
      <dgm:spPr/>
      <dgm:t>
        <a:bodyPr/>
        <a:lstStyle/>
        <a:p>
          <a:pPr algn="just"/>
          <a:r>
            <a:rPr lang="uk-UA" b="1" dirty="0" smtClean="0"/>
            <a:t>Завдяки такому розподілу буде усунута можливість зловживань з боку ДФС. Припиниться практика, коли після проведення перевірки платника податку, складання акту та винесення податкового повідомлення-рішення, за повідомленням </a:t>
          </a:r>
          <a:r>
            <a:rPr lang="uk-UA" b="1" dirty="0" err="1" smtClean="0"/>
            <a:t>перевіряючого</a:t>
          </a:r>
          <a:r>
            <a:rPr lang="uk-UA" b="1" dirty="0" smtClean="0"/>
            <a:t> той же самий орган  вносить до ЄРДР відомості про кримінальне правопорушення і розпочинає розслідування кримінальної справи. 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679E59-5CD3-4B9C-9E02-BA585C918D4A}" type="parTrans" cxnId="{E5CB4466-C61E-47F4-A212-20B895B15A73}">
      <dgm:prSet/>
      <dgm:spPr/>
      <dgm:t>
        <a:bodyPr/>
        <a:lstStyle/>
        <a:p>
          <a:endParaRPr lang="ru-RU"/>
        </a:p>
      </dgm:t>
    </dgm:pt>
    <dgm:pt modelId="{CB9C79B0-6EBB-47DB-ABC3-06657CBEB1C1}" type="sibTrans" cxnId="{E5CB4466-C61E-47F4-A212-20B895B15A73}">
      <dgm:prSet/>
      <dgm:spPr/>
      <dgm:t>
        <a:bodyPr/>
        <a:lstStyle/>
        <a:p>
          <a:endParaRPr lang="ru-RU"/>
        </a:p>
      </dgm:t>
    </dgm:pt>
    <dgm:pt modelId="{9757483C-775A-4BFF-A6E7-4689A8CD957E}" type="pres">
      <dgm:prSet presAssocID="{41D1C1F1-CBB3-41EA-8DDF-220498B932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D307A4-83A3-4940-8389-33035206632C}" type="pres">
      <dgm:prSet presAssocID="{E4BA371D-9AAE-4BFF-BA85-9E06580AF197}" presName="parentText" presStyleLbl="node1" presStyleIdx="0" presStyleCnt="2" custScaleY="78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010EA-5432-44CC-80BB-B2C2B012209D}" type="pres">
      <dgm:prSet presAssocID="{145D4FC4-ED68-4889-8DD8-7B1ADCD1F99D}" presName="spacer" presStyleCnt="0"/>
      <dgm:spPr/>
    </dgm:pt>
    <dgm:pt modelId="{331343B3-4F96-49B0-A30F-BF98FD216FEC}" type="pres">
      <dgm:prSet presAssocID="{221CFFAF-EE56-464E-83FD-B9876281D17D}" presName="parentText" presStyleLbl="node1" presStyleIdx="1" presStyleCnt="2" custScaleY="74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5BC42F-8058-45A4-9002-95D7C14B31A0}" type="presOf" srcId="{41D1C1F1-CBB3-41EA-8DDF-220498B93224}" destId="{9757483C-775A-4BFF-A6E7-4689A8CD957E}" srcOrd="0" destOrd="0" presId="urn:microsoft.com/office/officeart/2005/8/layout/vList2"/>
    <dgm:cxn modelId="{E5CB4466-C61E-47F4-A212-20B895B15A73}" srcId="{41D1C1F1-CBB3-41EA-8DDF-220498B93224}" destId="{221CFFAF-EE56-464E-83FD-B9876281D17D}" srcOrd="1" destOrd="0" parTransId="{F2679E59-5CD3-4B9C-9E02-BA585C918D4A}" sibTransId="{CB9C79B0-6EBB-47DB-ABC3-06657CBEB1C1}"/>
    <dgm:cxn modelId="{A4DAAEEE-8588-41CF-A7DD-D87FD73CCF81}" srcId="{41D1C1F1-CBB3-41EA-8DDF-220498B93224}" destId="{E4BA371D-9AAE-4BFF-BA85-9E06580AF197}" srcOrd="0" destOrd="0" parTransId="{37A79D97-8F21-490B-91A8-9FD12E284C39}" sibTransId="{145D4FC4-ED68-4889-8DD8-7B1ADCD1F99D}"/>
    <dgm:cxn modelId="{B35B0BAD-FD29-4DD2-A700-5F823AADCF30}" type="presOf" srcId="{E4BA371D-9AAE-4BFF-BA85-9E06580AF197}" destId="{31D307A4-83A3-4940-8389-33035206632C}" srcOrd="0" destOrd="0" presId="urn:microsoft.com/office/officeart/2005/8/layout/vList2"/>
    <dgm:cxn modelId="{96137627-39E3-4E26-8DD9-D2B62020F41D}" type="presOf" srcId="{221CFFAF-EE56-464E-83FD-B9876281D17D}" destId="{331343B3-4F96-49B0-A30F-BF98FD216FEC}" srcOrd="0" destOrd="0" presId="urn:microsoft.com/office/officeart/2005/8/layout/vList2"/>
    <dgm:cxn modelId="{7C4BA2E6-E50F-4EB2-8B13-AA0A06017E06}" type="presParOf" srcId="{9757483C-775A-4BFF-A6E7-4689A8CD957E}" destId="{31D307A4-83A3-4940-8389-33035206632C}" srcOrd="0" destOrd="0" presId="urn:microsoft.com/office/officeart/2005/8/layout/vList2"/>
    <dgm:cxn modelId="{416ED4D1-5491-4F0E-820E-FD006A9F6ED4}" type="presParOf" srcId="{9757483C-775A-4BFF-A6E7-4689A8CD957E}" destId="{C3B010EA-5432-44CC-80BB-B2C2B012209D}" srcOrd="1" destOrd="0" presId="urn:microsoft.com/office/officeart/2005/8/layout/vList2"/>
    <dgm:cxn modelId="{2E4F9B0B-7FC8-4E33-B979-C5BDF1F513C6}" type="presParOf" srcId="{9757483C-775A-4BFF-A6E7-4689A8CD957E}" destId="{331343B3-4F96-49B0-A30F-BF98FD216FE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D92B7D-BC5C-4F59-9701-A0C4A9FB9A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4FC22E-F212-457E-BB6D-DA71FABCB11E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На службу  до слідчих, оперативних та інших підрозділів, що комплектуються співробітниками центрального органу виконавчої влади у сфері охорони економічної безпеки держави, приймаються громадяни України, здатні за діловими та моральними якостями, освітнім рівнем і станом здоров’я ефективно виконувати завдання, покладені на цей орган.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6A0CD4-7795-456F-ADE6-332B34D37EE8}" type="parTrans" cxnId="{1F7E152C-16ED-42BA-B06E-0CD7A5E00F06}">
      <dgm:prSet/>
      <dgm:spPr/>
      <dgm:t>
        <a:bodyPr/>
        <a:lstStyle/>
        <a:p>
          <a:endParaRPr lang="ru-RU" b="1"/>
        </a:p>
      </dgm:t>
    </dgm:pt>
    <dgm:pt modelId="{BDFA92DB-51CA-4093-B3D5-322CCBF0781C}" type="sibTrans" cxnId="{1F7E152C-16ED-42BA-B06E-0CD7A5E00F06}">
      <dgm:prSet/>
      <dgm:spPr/>
      <dgm:t>
        <a:bodyPr/>
        <a:lstStyle/>
        <a:p>
          <a:endParaRPr lang="ru-RU" b="1"/>
        </a:p>
      </dgm:t>
    </dgm:pt>
    <dgm:pt modelId="{6A466653-5463-43DF-9C24-F8104F7EF110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Кваліфікаційні вимоги та Критерії професійної придатності для зайняття посад в цих підрозділах затверджуються Головою центрального органу виконавчої влади у сфері охорони економічної безпеки держави.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1553DD-954C-4BD8-A3FE-334BC2BC3550}" type="parTrans" cxnId="{B5108512-7153-4C33-B90D-4CD879AE010B}">
      <dgm:prSet/>
      <dgm:spPr/>
      <dgm:t>
        <a:bodyPr/>
        <a:lstStyle/>
        <a:p>
          <a:endParaRPr lang="ru-RU" b="1"/>
        </a:p>
      </dgm:t>
    </dgm:pt>
    <dgm:pt modelId="{5122A2B8-3435-411E-87BE-CABB6367A045}" type="sibTrans" cxnId="{B5108512-7153-4C33-B90D-4CD879AE010B}">
      <dgm:prSet/>
      <dgm:spPr/>
      <dgm:t>
        <a:bodyPr/>
        <a:lstStyle/>
        <a:p>
          <a:endParaRPr lang="ru-RU" b="1"/>
        </a:p>
      </dgm:t>
    </dgm:pt>
    <dgm:pt modelId="{E10BA18C-4B19-48F4-9B3C-004C6F0F428A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В одній із попередніх редакцій Закону нами було запропоновано застосування поліграфу при прийняті на роботу співробітників та службовців. 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998F6E-7A51-488C-A125-46D22B52D496}" type="parTrans" cxnId="{32821F45-7B61-430C-A639-CD7830237E04}">
      <dgm:prSet/>
      <dgm:spPr/>
      <dgm:t>
        <a:bodyPr/>
        <a:lstStyle/>
        <a:p>
          <a:endParaRPr lang="ru-RU" b="1"/>
        </a:p>
      </dgm:t>
    </dgm:pt>
    <dgm:pt modelId="{AAC9F4DD-ACA3-4E49-8A0F-7395F740A71B}" type="sibTrans" cxnId="{32821F45-7B61-430C-A639-CD7830237E04}">
      <dgm:prSet/>
      <dgm:spPr/>
      <dgm:t>
        <a:bodyPr/>
        <a:lstStyle/>
        <a:p>
          <a:endParaRPr lang="ru-RU" b="1"/>
        </a:p>
      </dgm:t>
    </dgm:pt>
    <dgm:pt modelId="{D03D2A51-175B-431A-A3D1-6F55E09906D8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Однак, зазначена ініціатива була відхилена Міністерством юстиції з мотивів відсутності досвіду законодавчого врегулювання питання </a:t>
          </a:r>
          <a:r>
            <a:rPr lang="uk-UA" sz="16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застосування поліграфу </a:t>
          </a:r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в Україні. Однак, концепція створення СФР передбачає після створення цієї служби проведення роботи із вдосконалення нормативно-правового забезпечення діяльності цієї служби, завдяки чому, ми маємо надію на поступове розширення можливостей служби в питаннях комплексного та якісного проведення відбору кандидатів на роботу в службі, зокрема, із застосуванням поліграфу.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C59995-94D2-4662-B4E6-60DF46EF0025}" type="parTrans" cxnId="{9C4BA755-8A2C-469C-950D-7D5E9B6335E2}">
      <dgm:prSet/>
      <dgm:spPr/>
      <dgm:t>
        <a:bodyPr/>
        <a:lstStyle/>
        <a:p>
          <a:endParaRPr lang="ru-RU" b="1"/>
        </a:p>
      </dgm:t>
    </dgm:pt>
    <dgm:pt modelId="{02A0AA57-A16A-442D-8840-8E058B295ABF}" type="sibTrans" cxnId="{9C4BA755-8A2C-469C-950D-7D5E9B6335E2}">
      <dgm:prSet/>
      <dgm:spPr/>
      <dgm:t>
        <a:bodyPr/>
        <a:lstStyle/>
        <a:p>
          <a:endParaRPr lang="ru-RU" b="1"/>
        </a:p>
      </dgm:t>
    </dgm:pt>
    <dgm:pt modelId="{658B0B7F-0C80-49D1-9BEB-08116929E05B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Крім того, доопрацьовано питання про демілітаризацію зазначеного органу.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442F8D-F0C3-437F-B245-B705CA733B37}" type="parTrans" cxnId="{4D23718A-2B75-47CC-9E1B-DCCA4B4CDEAD}">
      <dgm:prSet/>
      <dgm:spPr/>
      <dgm:t>
        <a:bodyPr/>
        <a:lstStyle/>
        <a:p>
          <a:endParaRPr lang="ru-RU" b="1"/>
        </a:p>
      </dgm:t>
    </dgm:pt>
    <dgm:pt modelId="{5FED2E99-3BA6-41FB-AD94-490869AB4734}" type="sibTrans" cxnId="{4D23718A-2B75-47CC-9E1B-DCCA4B4CDEAD}">
      <dgm:prSet/>
      <dgm:spPr/>
      <dgm:t>
        <a:bodyPr/>
        <a:lstStyle/>
        <a:p>
          <a:endParaRPr lang="ru-RU" b="1"/>
        </a:p>
      </dgm:t>
    </dgm:pt>
    <dgm:pt modelId="{E9605156-9E89-43F2-B32A-A4569213D935}">
      <dgm:prSet phldrT="[Текст]" custT="1"/>
      <dgm:spPr/>
      <dgm:t>
        <a:bodyPr/>
        <a:lstStyle/>
        <a:p>
          <a:r>
            <a:rPr lang="uk-UA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Зокрема, співробітники та службовці цього органу не матимуть вогнепальної зброї, оскільки орган планується створювати як цивільний (ч.2 ст. 9 проекту Закону).  І лише незначна частина співробітників, а саме працівники спеціального підрозділу (фізичного захисту) будуть мати таке право (ч. 4 ст. 16 проекту Закону).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10F061-9E7B-4360-92AF-3BD752AEA0F9}" type="parTrans" cxnId="{9A0CCCF2-9785-4211-9DBE-925C1EF87FB6}">
      <dgm:prSet/>
      <dgm:spPr/>
      <dgm:t>
        <a:bodyPr/>
        <a:lstStyle/>
        <a:p>
          <a:endParaRPr lang="ru-RU" b="1"/>
        </a:p>
      </dgm:t>
    </dgm:pt>
    <dgm:pt modelId="{E4B7599B-F957-4AD8-9119-46D60735D7FF}" type="sibTrans" cxnId="{9A0CCCF2-9785-4211-9DBE-925C1EF87FB6}">
      <dgm:prSet/>
      <dgm:spPr/>
      <dgm:t>
        <a:bodyPr/>
        <a:lstStyle/>
        <a:p>
          <a:endParaRPr lang="ru-RU" b="1"/>
        </a:p>
      </dgm:t>
    </dgm:pt>
    <dgm:pt modelId="{15AA4C14-945B-4E8D-812C-431393AA4114}" type="pres">
      <dgm:prSet presAssocID="{09D92B7D-BC5C-4F59-9701-A0C4A9FB9A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7F202E-DB20-41D1-BF27-425359580A49}" type="pres">
      <dgm:prSet presAssocID="{584FC22E-F212-457E-BB6D-DA71FABCB11E}" presName="parentText" presStyleLbl="node1" presStyleIdx="0" presStyleCnt="3" custScaleY="924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BAD844-DA8F-4AAE-8031-F253289ED04A}" type="pres">
      <dgm:prSet presAssocID="{584FC22E-F212-457E-BB6D-DA71FABCB11E}" presName="childText" presStyleLbl="revTx" presStyleIdx="0" presStyleCnt="3" custScaleY="52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52451-2E3D-46B5-8AC2-EDC37B519037}" type="pres">
      <dgm:prSet presAssocID="{E10BA18C-4B19-48F4-9B3C-004C6F0F428A}" presName="parentText" presStyleLbl="node1" presStyleIdx="1" presStyleCnt="3" custScaleY="42487" custLinFactNeighborY="27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F863F-F927-4942-A66E-5758EED295EB}" type="pres">
      <dgm:prSet presAssocID="{E10BA18C-4B19-48F4-9B3C-004C6F0F428A}" presName="childText" presStyleLbl="revTx" presStyleIdx="1" presStyleCnt="3" custScaleY="107243" custLinFactNeighborX="-847" custLinFactNeighborY="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58437E-F0B3-46EF-A864-335D7C2364FB}" type="pres">
      <dgm:prSet presAssocID="{658B0B7F-0C80-49D1-9BEB-08116929E05B}" presName="parentText" presStyleLbl="node1" presStyleIdx="2" presStyleCnt="3" custScaleY="30278" custLinFactNeighborY="-79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D94F7-959A-4468-B2D0-5EB5DB0376ED}" type="pres">
      <dgm:prSet presAssocID="{658B0B7F-0C80-49D1-9BEB-08116929E05B}" presName="childText" presStyleLbl="revTx" presStyleIdx="2" presStyleCnt="3" custLinFactNeighborY="-1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7E152C-16ED-42BA-B06E-0CD7A5E00F06}" srcId="{09D92B7D-BC5C-4F59-9701-A0C4A9FB9AB7}" destId="{584FC22E-F212-457E-BB6D-DA71FABCB11E}" srcOrd="0" destOrd="0" parTransId="{426A0CD4-7795-456F-ADE6-332B34D37EE8}" sibTransId="{BDFA92DB-51CA-4093-B3D5-322CCBF0781C}"/>
    <dgm:cxn modelId="{B5108512-7153-4C33-B90D-4CD879AE010B}" srcId="{584FC22E-F212-457E-BB6D-DA71FABCB11E}" destId="{6A466653-5463-43DF-9C24-F8104F7EF110}" srcOrd="0" destOrd="0" parTransId="{901553DD-954C-4BD8-A3FE-334BC2BC3550}" sibTransId="{5122A2B8-3435-411E-87BE-CABB6367A045}"/>
    <dgm:cxn modelId="{7F3013DF-FC17-462B-BEED-DAF511500370}" type="presOf" srcId="{09D92B7D-BC5C-4F59-9701-A0C4A9FB9AB7}" destId="{15AA4C14-945B-4E8D-812C-431393AA4114}" srcOrd="0" destOrd="0" presId="urn:microsoft.com/office/officeart/2005/8/layout/vList2"/>
    <dgm:cxn modelId="{9C4BA755-8A2C-469C-950D-7D5E9B6335E2}" srcId="{E10BA18C-4B19-48F4-9B3C-004C6F0F428A}" destId="{D03D2A51-175B-431A-A3D1-6F55E09906D8}" srcOrd="0" destOrd="0" parTransId="{A5C59995-94D2-4662-B4E6-60DF46EF0025}" sibTransId="{02A0AA57-A16A-442D-8840-8E058B295ABF}"/>
    <dgm:cxn modelId="{78160D07-0A32-4146-8E8E-7F8A61A9C035}" type="presOf" srcId="{658B0B7F-0C80-49D1-9BEB-08116929E05B}" destId="{3D58437E-F0B3-46EF-A864-335D7C2364FB}" srcOrd="0" destOrd="0" presId="urn:microsoft.com/office/officeart/2005/8/layout/vList2"/>
    <dgm:cxn modelId="{9D207BB9-10C9-49B7-B4E1-D844117CB6E8}" type="presOf" srcId="{D03D2A51-175B-431A-A3D1-6F55E09906D8}" destId="{B25F863F-F927-4942-A66E-5758EED295EB}" srcOrd="0" destOrd="0" presId="urn:microsoft.com/office/officeart/2005/8/layout/vList2"/>
    <dgm:cxn modelId="{9D100516-0938-4DB5-BF20-9DCBE7838D26}" type="presOf" srcId="{E10BA18C-4B19-48F4-9B3C-004C6F0F428A}" destId="{FA652451-2E3D-46B5-8AC2-EDC37B519037}" srcOrd="0" destOrd="0" presId="urn:microsoft.com/office/officeart/2005/8/layout/vList2"/>
    <dgm:cxn modelId="{9A0CCCF2-9785-4211-9DBE-925C1EF87FB6}" srcId="{658B0B7F-0C80-49D1-9BEB-08116929E05B}" destId="{E9605156-9E89-43F2-B32A-A4569213D935}" srcOrd="0" destOrd="0" parTransId="{5510F061-9E7B-4360-92AF-3BD752AEA0F9}" sibTransId="{E4B7599B-F957-4AD8-9119-46D60735D7FF}"/>
    <dgm:cxn modelId="{A9E7FF1C-73A7-4688-A76D-1F0F5898B3B9}" type="presOf" srcId="{6A466653-5463-43DF-9C24-F8104F7EF110}" destId="{5ABAD844-DA8F-4AAE-8031-F253289ED04A}" srcOrd="0" destOrd="0" presId="urn:microsoft.com/office/officeart/2005/8/layout/vList2"/>
    <dgm:cxn modelId="{4D23718A-2B75-47CC-9E1B-DCCA4B4CDEAD}" srcId="{09D92B7D-BC5C-4F59-9701-A0C4A9FB9AB7}" destId="{658B0B7F-0C80-49D1-9BEB-08116929E05B}" srcOrd="2" destOrd="0" parTransId="{02442F8D-F0C3-437F-B245-B705CA733B37}" sibTransId="{5FED2E99-3BA6-41FB-AD94-490869AB4734}"/>
    <dgm:cxn modelId="{6A77D263-C603-4FB2-9AC9-1DB2A846F2C4}" type="presOf" srcId="{E9605156-9E89-43F2-B32A-A4569213D935}" destId="{72FD94F7-959A-4468-B2D0-5EB5DB0376ED}" srcOrd="0" destOrd="0" presId="urn:microsoft.com/office/officeart/2005/8/layout/vList2"/>
    <dgm:cxn modelId="{57D27E14-85AE-4632-827A-77936BB8A4C0}" type="presOf" srcId="{584FC22E-F212-457E-BB6D-DA71FABCB11E}" destId="{217F202E-DB20-41D1-BF27-425359580A49}" srcOrd="0" destOrd="0" presId="urn:microsoft.com/office/officeart/2005/8/layout/vList2"/>
    <dgm:cxn modelId="{32821F45-7B61-430C-A639-CD7830237E04}" srcId="{09D92B7D-BC5C-4F59-9701-A0C4A9FB9AB7}" destId="{E10BA18C-4B19-48F4-9B3C-004C6F0F428A}" srcOrd="1" destOrd="0" parTransId="{A8998F6E-7A51-488C-A125-46D22B52D496}" sibTransId="{AAC9F4DD-ACA3-4E49-8A0F-7395F740A71B}"/>
    <dgm:cxn modelId="{E3D0E7F0-0DC0-44D2-90A3-CDEFB445C489}" type="presParOf" srcId="{15AA4C14-945B-4E8D-812C-431393AA4114}" destId="{217F202E-DB20-41D1-BF27-425359580A49}" srcOrd="0" destOrd="0" presId="urn:microsoft.com/office/officeart/2005/8/layout/vList2"/>
    <dgm:cxn modelId="{A287E026-6A11-47AB-8339-2A372E991296}" type="presParOf" srcId="{15AA4C14-945B-4E8D-812C-431393AA4114}" destId="{5ABAD844-DA8F-4AAE-8031-F253289ED04A}" srcOrd="1" destOrd="0" presId="urn:microsoft.com/office/officeart/2005/8/layout/vList2"/>
    <dgm:cxn modelId="{10C093A3-537C-46D3-BD3C-7F489DCEC8E7}" type="presParOf" srcId="{15AA4C14-945B-4E8D-812C-431393AA4114}" destId="{FA652451-2E3D-46B5-8AC2-EDC37B519037}" srcOrd="2" destOrd="0" presId="urn:microsoft.com/office/officeart/2005/8/layout/vList2"/>
    <dgm:cxn modelId="{95850198-E86F-482C-9E87-07AE1C92F419}" type="presParOf" srcId="{15AA4C14-945B-4E8D-812C-431393AA4114}" destId="{B25F863F-F927-4942-A66E-5758EED295EB}" srcOrd="3" destOrd="0" presId="urn:microsoft.com/office/officeart/2005/8/layout/vList2"/>
    <dgm:cxn modelId="{D1364694-FF16-48D6-A44B-AD0F42AAE497}" type="presParOf" srcId="{15AA4C14-945B-4E8D-812C-431393AA4114}" destId="{3D58437E-F0B3-46EF-A864-335D7C2364FB}" srcOrd="4" destOrd="0" presId="urn:microsoft.com/office/officeart/2005/8/layout/vList2"/>
    <dgm:cxn modelId="{E0C57CBE-1A6E-42F8-AEB6-410FDED5E515}" type="presParOf" srcId="{15AA4C14-945B-4E8D-812C-431393AA4114}" destId="{72FD94F7-959A-4468-B2D0-5EB5DB0376E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258071-7D26-499A-8027-434A0CFED0F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DECD35-D43B-47EC-8403-7DB96C0E3E62}">
      <dgm:prSet phldrT="[Текст]"/>
      <dgm:spPr/>
      <dgm:t>
        <a:bodyPr/>
        <a:lstStyle/>
        <a:p>
          <a:r>
            <a:rPr lang="uk-UA" dirty="0" smtClean="0"/>
            <a:t>В концепції закону закладені норми, які спрямовані на підвищення соціального статусу співробітників, службовців та працівників СФР. </a:t>
          </a:r>
          <a:endParaRPr lang="ru-RU" dirty="0"/>
        </a:p>
      </dgm:t>
    </dgm:pt>
    <dgm:pt modelId="{96BDA23E-D5EE-4EBE-82B1-78ED984BEC4C}" type="parTrans" cxnId="{27CD9181-DCC5-466D-8572-EBBD46B21FC1}">
      <dgm:prSet/>
      <dgm:spPr/>
      <dgm:t>
        <a:bodyPr/>
        <a:lstStyle/>
        <a:p>
          <a:endParaRPr lang="ru-RU"/>
        </a:p>
      </dgm:t>
    </dgm:pt>
    <dgm:pt modelId="{BB928A5D-FFB3-4290-9F7E-AC7D482406FC}" type="sibTrans" cxnId="{27CD9181-DCC5-466D-8572-EBBD46B21FC1}">
      <dgm:prSet/>
      <dgm:spPr/>
      <dgm:t>
        <a:bodyPr/>
        <a:lstStyle/>
        <a:p>
          <a:endParaRPr lang="ru-RU"/>
        </a:p>
      </dgm:t>
    </dgm:pt>
    <dgm:pt modelId="{426C4B85-B8DE-4B60-AE86-CE1065205DD0}">
      <dgm:prSet phldrT="[Текст]"/>
      <dgm:spPr/>
      <dgm:t>
        <a:bodyPr/>
        <a:lstStyle/>
        <a:p>
          <a:r>
            <a:rPr lang="uk-UA" dirty="0" smtClean="0"/>
            <a:t>Так, Співробітники СФР користуються соціальними гарантіями відповідно до Закону України "Про міліцію" та інших актів законодавства. </a:t>
          </a:r>
          <a:endParaRPr lang="ru-RU" dirty="0"/>
        </a:p>
      </dgm:t>
    </dgm:pt>
    <dgm:pt modelId="{CC7E6F63-DE27-4530-9B3D-1D4667956842}" type="parTrans" cxnId="{D1CD64AC-D9A9-486D-A7FE-D92239F5EC4B}">
      <dgm:prSet/>
      <dgm:spPr/>
      <dgm:t>
        <a:bodyPr/>
        <a:lstStyle/>
        <a:p>
          <a:endParaRPr lang="ru-RU"/>
        </a:p>
      </dgm:t>
    </dgm:pt>
    <dgm:pt modelId="{29A3DCFD-AA59-4C4E-9139-32196DD75DCA}" type="sibTrans" cxnId="{D1CD64AC-D9A9-486D-A7FE-D92239F5EC4B}">
      <dgm:prSet/>
      <dgm:spPr/>
      <dgm:t>
        <a:bodyPr/>
        <a:lstStyle/>
        <a:p>
          <a:endParaRPr lang="ru-RU"/>
        </a:p>
      </dgm:t>
    </dgm:pt>
    <dgm:pt modelId="{4E8BD339-B8F7-4E73-B720-B776FE07DA3C}">
      <dgm:prSet phldrT="[Текст]"/>
      <dgm:spPr/>
      <dgm:t>
        <a:bodyPr/>
        <a:lstStyle/>
        <a:p>
          <a:r>
            <a:rPr lang="uk-UA" dirty="0" smtClean="0"/>
            <a:t>Умови та оплата праці службовців та працівників цього органу визначаються Кабінетом Міністрів України.  </a:t>
          </a:r>
          <a:endParaRPr lang="ru-RU" dirty="0"/>
        </a:p>
      </dgm:t>
    </dgm:pt>
    <dgm:pt modelId="{B3E0B912-99CC-4869-B4C8-AD283CCFD7E4}" type="parTrans" cxnId="{4E65D8DF-DE0A-4DE6-81FB-07F2CCC08F9F}">
      <dgm:prSet/>
      <dgm:spPr/>
      <dgm:t>
        <a:bodyPr/>
        <a:lstStyle/>
        <a:p>
          <a:endParaRPr lang="ru-RU"/>
        </a:p>
      </dgm:t>
    </dgm:pt>
    <dgm:pt modelId="{1756181D-7FC2-4D81-8F06-A645A480962D}" type="sibTrans" cxnId="{4E65D8DF-DE0A-4DE6-81FB-07F2CCC08F9F}">
      <dgm:prSet/>
      <dgm:spPr/>
      <dgm:t>
        <a:bodyPr/>
        <a:lstStyle/>
        <a:p>
          <a:endParaRPr lang="ru-RU"/>
        </a:p>
      </dgm:t>
    </dgm:pt>
    <dgm:pt modelId="{76E5E168-B280-4F8B-86F6-347709E527F5}">
      <dgm:prSet phldrT="[Текст]"/>
      <dgm:spPr/>
      <dgm:t>
        <a:bodyPr/>
        <a:lstStyle/>
        <a:p>
          <a:r>
            <a:rPr lang="uk-UA" dirty="0" smtClean="0"/>
            <a:t>Крім іншого, нами поставлено за мету оптимізувати структуру та чисельність підрозділів, які увійдуть до СФР, з тим, щоб скоротити чисельність працівників тих підрозділів, діяльність яких дублюється іншими органами чи службами, за рахунок чого створити передумови для підвищення рівня оплати праці.</a:t>
          </a:r>
          <a:endParaRPr lang="ru-RU" dirty="0"/>
        </a:p>
      </dgm:t>
    </dgm:pt>
    <dgm:pt modelId="{A59307A0-560D-44E0-85D0-05F3563948F8}" type="parTrans" cxnId="{680E6416-76E0-4FEE-A727-165E892DFFA4}">
      <dgm:prSet/>
      <dgm:spPr/>
      <dgm:t>
        <a:bodyPr/>
        <a:lstStyle/>
        <a:p>
          <a:endParaRPr lang="ru-RU"/>
        </a:p>
      </dgm:t>
    </dgm:pt>
    <dgm:pt modelId="{C02206FA-89BA-4129-BF88-4EF60B6994EB}" type="sibTrans" cxnId="{680E6416-76E0-4FEE-A727-165E892DFFA4}">
      <dgm:prSet/>
      <dgm:spPr/>
      <dgm:t>
        <a:bodyPr/>
        <a:lstStyle/>
        <a:p>
          <a:endParaRPr lang="ru-RU"/>
        </a:p>
      </dgm:t>
    </dgm:pt>
    <dgm:pt modelId="{BC202F38-D2C7-4958-82CB-023D961E3143}">
      <dgm:prSet phldrT="[Текст]"/>
      <dgm:spPr/>
      <dgm:t>
        <a:bodyPr/>
        <a:lstStyle/>
        <a:p>
          <a:r>
            <a:rPr lang="uk-UA" smtClean="0"/>
            <a:t>Соціальний захист службовців та працівників СФР забезпечується відповідно до Закону України «Про державну службу» та законодавства про працю. </a:t>
          </a:r>
          <a:endParaRPr lang="ru-RU" dirty="0"/>
        </a:p>
      </dgm:t>
    </dgm:pt>
    <dgm:pt modelId="{9B74C886-90C2-43A6-9015-7296DCD1D363}" type="parTrans" cxnId="{1AFDC2F5-B8BA-443C-9CAE-D0AFE56C8F3B}">
      <dgm:prSet/>
      <dgm:spPr/>
      <dgm:t>
        <a:bodyPr/>
        <a:lstStyle/>
        <a:p>
          <a:endParaRPr lang="ru-RU"/>
        </a:p>
      </dgm:t>
    </dgm:pt>
    <dgm:pt modelId="{00200AE9-E4A0-48F2-B495-FE1A2157336C}" type="sibTrans" cxnId="{1AFDC2F5-B8BA-443C-9CAE-D0AFE56C8F3B}">
      <dgm:prSet/>
      <dgm:spPr/>
      <dgm:t>
        <a:bodyPr/>
        <a:lstStyle/>
        <a:p>
          <a:endParaRPr lang="ru-RU"/>
        </a:p>
      </dgm:t>
    </dgm:pt>
    <dgm:pt modelId="{97D40AA7-8A8E-482A-ACA5-8548D1C1AB11}">
      <dgm:prSet phldrT="[Текст]"/>
      <dgm:spPr/>
      <dgm:t>
        <a:bodyPr/>
        <a:lstStyle/>
        <a:p>
          <a:r>
            <a:rPr lang="uk-UA" dirty="0" smtClean="0"/>
            <a:t>Наприклад, на сьогодні штат податкової міліції та </a:t>
          </a:r>
          <a:r>
            <a:rPr lang="uk-UA" dirty="0" err="1" smtClean="0"/>
            <a:t>Держфінінспекції</a:t>
          </a:r>
          <a:r>
            <a:rPr lang="uk-UA" dirty="0" smtClean="0"/>
            <a:t> становить 6500 та 6809 осіб відповідно (13309 осіб) і це без врахування підрозділів МВС та СБУ, яких не менше. Отже загальна кількість чиновників, які протидіють правопорушенням у економічній сфері сягає більше 22 тис. осіб. Така кількість осіб може бути скорочена втричі за рахунок чого зекономлено кошти та підвищено грошові виплати для працівників СФР. </a:t>
          </a:r>
          <a:endParaRPr lang="ru-RU" dirty="0"/>
        </a:p>
      </dgm:t>
    </dgm:pt>
    <dgm:pt modelId="{9ACC8DF6-B214-428A-A809-B4C519C33488}" type="parTrans" cxnId="{2FE99A9E-4D8C-4786-881F-99F40826F6BE}">
      <dgm:prSet/>
      <dgm:spPr/>
      <dgm:t>
        <a:bodyPr/>
        <a:lstStyle/>
        <a:p>
          <a:endParaRPr lang="ru-RU"/>
        </a:p>
      </dgm:t>
    </dgm:pt>
    <dgm:pt modelId="{B24AAB09-5205-4316-A0B9-BE847FE62C46}" type="sibTrans" cxnId="{2FE99A9E-4D8C-4786-881F-99F40826F6BE}">
      <dgm:prSet/>
      <dgm:spPr/>
      <dgm:t>
        <a:bodyPr/>
        <a:lstStyle/>
        <a:p>
          <a:endParaRPr lang="ru-RU"/>
        </a:p>
      </dgm:t>
    </dgm:pt>
    <dgm:pt modelId="{1BB3950D-ACD5-489E-A1BA-16E6115A2265}" type="pres">
      <dgm:prSet presAssocID="{A2258071-7D26-499A-8027-434A0CFED0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AC76A9-9D1E-4CBF-BC68-EDE9089EBE09}" type="pres">
      <dgm:prSet presAssocID="{26DECD35-D43B-47EC-8403-7DB96C0E3E6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525644-D67F-45F3-A5F0-667DF3924356}" type="pres">
      <dgm:prSet presAssocID="{26DECD35-D43B-47EC-8403-7DB96C0E3E6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A0A9A-CA5A-42D4-AC5E-0CEE73B63807}" type="pres">
      <dgm:prSet presAssocID="{4E8BD339-B8F7-4E73-B720-B776FE07DA3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32A90-FB0D-4795-8853-7422D58B0FEB}" type="pres">
      <dgm:prSet presAssocID="{4E8BD339-B8F7-4E73-B720-B776FE07DA3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FDC2F5-B8BA-443C-9CAE-D0AFE56C8F3B}" srcId="{26DECD35-D43B-47EC-8403-7DB96C0E3E62}" destId="{BC202F38-D2C7-4958-82CB-023D961E3143}" srcOrd="1" destOrd="0" parTransId="{9B74C886-90C2-43A6-9015-7296DCD1D363}" sibTransId="{00200AE9-E4A0-48F2-B495-FE1A2157336C}"/>
    <dgm:cxn modelId="{27CD9181-DCC5-466D-8572-EBBD46B21FC1}" srcId="{A2258071-7D26-499A-8027-434A0CFED0F6}" destId="{26DECD35-D43B-47EC-8403-7DB96C0E3E62}" srcOrd="0" destOrd="0" parTransId="{96BDA23E-D5EE-4EBE-82B1-78ED984BEC4C}" sibTransId="{BB928A5D-FFB3-4290-9F7E-AC7D482406FC}"/>
    <dgm:cxn modelId="{85C10450-96E4-4C6A-8425-0CA0BBF339A2}" type="presOf" srcId="{426C4B85-B8DE-4B60-AE86-CE1065205DD0}" destId="{D7525644-D67F-45F3-A5F0-667DF3924356}" srcOrd="0" destOrd="0" presId="urn:microsoft.com/office/officeart/2005/8/layout/vList2"/>
    <dgm:cxn modelId="{2FE99A9E-4D8C-4786-881F-99F40826F6BE}" srcId="{4E8BD339-B8F7-4E73-B720-B776FE07DA3C}" destId="{97D40AA7-8A8E-482A-ACA5-8548D1C1AB11}" srcOrd="1" destOrd="0" parTransId="{9ACC8DF6-B214-428A-A809-B4C519C33488}" sibTransId="{B24AAB09-5205-4316-A0B9-BE847FE62C46}"/>
    <dgm:cxn modelId="{9D294F98-B493-4BB3-92BA-B9CD33DFD8C9}" type="presOf" srcId="{97D40AA7-8A8E-482A-ACA5-8548D1C1AB11}" destId="{50B32A90-FB0D-4795-8853-7422D58B0FEB}" srcOrd="0" destOrd="1" presId="urn:microsoft.com/office/officeart/2005/8/layout/vList2"/>
    <dgm:cxn modelId="{680E6416-76E0-4FEE-A727-165E892DFFA4}" srcId="{4E8BD339-B8F7-4E73-B720-B776FE07DA3C}" destId="{76E5E168-B280-4F8B-86F6-347709E527F5}" srcOrd="0" destOrd="0" parTransId="{A59307A0-560D-44E0-85D0-05F3563948F8}" sibTransId="{C02206FA-89BA-4129-BF88-4EF60B6994EB}"/>
    <dgm:cxn modelId="{4E65D8DF-DE0A-4DE6-81FB-07F2CCC08F9F}" srcId="{A2258071-7D26-499A-8027-434A0CFED0F6}" destId="{4E8BD339-B8F7-4E73-B720-B776FE07DA3C}" srcOrd="1" destOrd="0" parTransId="{B3E0B912-99CC-4869-B4C8-AD283CCFD7E4}" sibTransId="{1756181D-7FC2-4D81-8F06-A645A480962D}"/>
    <dgm:cxn modelId="{C17ACA38-1359-4C26-B314-F656BBB427D2}" type="presOf" srcId="{76E5E168-B280-4F8B-86F6-347709E527F5}" destId="{50B32A90-FB0D-4795-8853-7422D58B0FEB}" srcOrd="0" destOrd="0" presId="urn:microsoft.com/office/officeart/2005/8/layout/vList2"/>
    <dgm:cxn modelId="{E45C1258-F566-4E21-9E0E-36E19AB869F4}" type="presOf" srcId="{BC202F38-D2C7-4958-82CB-023D961E3143}" destId="{D7525644-D67F-45F3-A5F0-667DF3924356}" srcOrd="0" destOrd="1" presId="urn:microsoft.com/office/officeart/2005/8/layout/vList2"/>
    <dgm:cxn modelId="{D1CD64AC-D9A9-486D-A7FE-D92239F5EC4B}" srcId="{26DECD35-D43B-47EC-8403-7DB96C0E3E62}" destId="{426C4B85-B8DE-4B60-AE86-CE1065205DD0}" srcOrd="0" destOrd="0" parTransId="{CC7E6F63-DE27-4530-9B3D-1D4667956842}" sibTransId="{29A3DCFD-AA59-4C4E-9139-32196DD75DCA}"/>
    <dgm:cxn modelId="{B09272E9-A450-4EAA-B251-CB26F659691D}" type="presOf" srcId="{A2258071-7D26-499A-8027-434A0CFED0F6}" destId="{1BB3950D-ACD5-489E-A1BA-16E6115A2265}" srcOrd="0" destOrd="0" presId="urn:microsoft.com/office/officeart/2005/8/layout/vList2"/>
    <dgm:cxn modelId="{85A75652-04BB-40E2-9784-53FF6D88D4EA}" type="presOf" srcId="{26DECD35-D43B-47EC-8403-7DB96C0E3E62}" destId="{07AC76A9-9D1E-4CBF-BC68-EDE9089EBE09}" srcOrd="0" destOrd="0" presId="urn:microsoft.com/office/officeart/2005/8/layout/vList2"/>
    <dgm:cxn modelId="{001E27C1-4728-498E-816E-1B5852036475}" type="presOf" srcId="{4E8BD339-B8F7-4E73-B720-B776FE07DA3C}" destId="{964A0A9A-CA5A-42D4-AC5E-0CEE73B63807}" srcOrd="0" destOrd="0" presId="urn:microsoft.com/office/officeart/2005/8/layout/vList2"/>
    <dgm:cxn modelId="{6367CA33-817C-4113-8E9E-EE48C89F3151}" type="presParOf" srcId="{1BB3950D-ACD5-489E-A1BA-16E6115A2265}" destId="{07AC76A9-9D1E-4CBF-BC68-EDE9089EBE09}" srcOrd="0" destOrd="0" presId="urn:microsoft.com/office/officeart/2005/8/layout/vList2"/>
    <dgm:cxn modelId="{A043C4DC-96D6-4948-AEC8-ADD520F7486F}" type="presParOf" srcId="{1BB3950D-ACD5-489E-A1BA-16E6115A2265}" destId="{D7525644-D67F-45F3-A5F0-667DF3924356}" srcOrd="1" destOrd="0" presId="urn:microsoft.com/office/officeart/2005/8/layout/vList2"/>
    <dgm:cxn modelId="{AB043568-59AA-4D72-B64E-376AABB373EC}" type="presParOf" srcId="{1BB3950D-ACD5-489E-A1BA-16E6115A2265}" destId="{964A0A9A-CA5A-42D4-AC5E-0CEE73B63807}" srcOrd="2" destOrd="0" presId="urn:microsoft.com/office/officeart/2005/8/layout/vList2"/>
    <dgm:cxn modelId="{A59A328A-35D3-41B3-8E24-58F28178FC08}" type="presParOf" srcId="{1BB3950D-ACD5-489E-A1BA-16E6115A2265}" destId="{50B32A90-FB0D-4795-8853-7422D58B0FE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614EC-282F-4E42-8E5A-18262A0E6730}">
      <dsp:nvSpPr>
        <dsp:cNvPr id="0" name=""/>
        <dsp:cNvSpPr/>
      </dsp:nvSpPr>
      <dsp:spPr>
        <a:xfrm rot="10800000">
          <a:off x="576050" y="144392"/>
          <a:ext cx="7848835" cy="9534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454" tIns="76200" rIns="142240" bIns="76200" numCol="1" spcCol="1270" anchor="ctr" anchorCtr="0">
          <a:noAutofit/>
        </a:bodyPr>
        <a:lstStyle/>
        <a:p>
          <a:pPr marL="0" lvl="0" indent="268288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Статтею 6 та </a:t>
          </a:r>
          <a:r>
            <a:rPr lang="uk-UA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статею</a:t>
          </a:r>
          <a:r>
            <a:rPr lang="uk-UA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9  проекту Закону одним із завдань СФР передбачено функцію фінансового контролю.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14417" y="144392"/>
        <a:ext cx="7610468" cy="953470"/>
      </dsp:txXfrm>
    </dsp:sp>
    <dsp:sp modelId="{48E87D27-B82B-4CE4-A82F-21C7DAB5B969}">
      <dsp:nvSpPr>
        <dsp:cNvPr id="0" name=""/>
        <dsp:cNvSpPr/>
      </dsp:nvSpPr>
      <dsp:spPr>
        <a:xfrm>
          <a:off x="165744" y="144392"/>
          <a:ext cx="953470" cy="95347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14F30-E329-465B-86DA-94CA447DB8B8}">
      <dsp:nvSpPr>
        <dsp:cNvPr id="0" name=""/>
        <dsp:cNvSpPr/>
      </dsp:nvSpPr>
      <dsp:spPr>
        <a:xfrm rot="10800000">
          <a:off x="288024" y="1238563"/>
          <a:ext cx="8136919" cy="176478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454" tIns="68580" rIns="128016" bIns="68580" numCol="1" spcCol="1270" anchor="ctr" anchorCtr="0">
          <a:noAutofit/>
        </a:bodyPr>
        <a:lstStyle/>
        <a:p>
          <a:pPr marL="901700" lvl="0" indent="-269875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altLang="ru-RU" sz="1800" b="1" i="0" u="none" strike="noStrike" kern="1200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Ми поєднуємо </a:t>
          </a:r>
          <a:r>
            <a:rPr lang="uk-UA" altLang="ru-RU" sz="18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функції фінансового контролю та функції кримінального переслідування в сфері </a:t>
          </a:r>
          <a:r>
            <a:rPr lang="uk-UA" altLang="ru-RU" sz="20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витрачання бюджетних коштів, </a:t>
          </a:r>
          <a:r>
            <a:rPr lang="uk-UA" altLang="ru-RU" sz="18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що прямо не спрямовано на перевірку бізнесу, а стосується у першу чергу розпорядників бюджетних коштів всіх рівнів.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729221" y="1238563"/>
        <a:ext cx="7695722" cy="1764787"/>
      </dsp:txXfrm>
    </dsp:sp>
    <dsp:sp modelId="{F5E50715-70E9-4D91-8178-383C0FF08E7A}">
      <dsp:nvSpPr>
        <dsp:cNvPr id="0" name=""/>
        <dsp:cNvSpPr/>
      </dsp:nvSpPr>
      <dsp:spPr>
        <a:xfrm>
          <a:off x="0" y="1399823"/>
          <a:ext cx="1508609" cy="150860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06B74-F64A-4F09-8684-196423769AA4}">
      <dsp:nvSpPr>
        <dsp:cNvPr id="0" name=""/>
        <dsp:cNvSpPr/>
      </dsp:nvSpPr>
      <dsp:spPr>
        <a:xfrm rot="10800000">
          <a:off x="1008117" y="3293332"/>
          <a:ext cx="7416826" cy="95053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454" tIns="60960" rIns="113792" bIns="60960" numCol="1" spcCol="1270" anchor="ctr" anchorCtr="0">
          <a:noAutofit/>
        </a:bodyPr>
        <a:lstStyle/>
        <a:p>
          <a:pPr marL="44450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alt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Досвід аналогічних органів Литви, Латвії, Грузії, Швеції</a:t>
          </a:r>
          <a:r>
            <a:rPr kumimoji="0" lang="uk-UA" altLang="ru-RU" sz="1600" b="1" i="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щодо поєднання таких функцій </a:t>
          </a:r>
          <a:r>
            <a:rPr lang="uk-UA" alt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свідчить про позитивні результати такого об'єднання.</a:t>
          </a:r>
        </a:p>
      </dsp:txBody>
      <dsp:txXfrm rot="10800000">
        <a:off x="1245750" y="3293332"/>
        <a:ext cx="7179193" cy="950533"/>
      </dsp:txXfrm>
    </dsp:sp>
    <dsp:sp modelId="{37F1BC69-3816-4225-A87C-9906773BD2D4}">
      <dsp:nvSpPr>
        <dsp:cNvPr id="0" name=""/>
        <dsp:cNvSpPr/>
      </dsp:nvSpPr>
      <dsp:spPr>
        <a:xfrm>
          <a:off x="0" y="2997293"/>
          <a:ext cx="1443963" cy="144396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36489-D18C-466D-9909-C5E7FD5D6E8F}">
      <dsp:nvSpPr>
        <dsp:cNvPr id="0" name=""/>
        <dsp:cNvSpPr/>
      </dsp:nvSpPr>
      <dsp:spPr>
        <a:xfrm>
          <a:off x="878" y="0"/>
          <a:ext cx="1554780" cy="376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effectLst/>
              <a:latin typeface="Arial Narrow" panose="020B0606020202030204" pitchFamily="34" charset="0"/>
            </a:rPr>
            <a:t>подає СФР пропозиції щодо підготовки проектів нормативно-правових актів з питань формування та реалізації державної політики у відповідній сфері, удосконалення роботи цього органу</a:t>
          </a:r>
          <a:endParaRPr lang="ru-RU" sz="1500" b="1" kern="1200" dirty="0">
            <a:effectLst/>
            <a:latin typeface="Arial Narrow" panose="020B0606020202030204" pitchFamily="34" charset="0"/>
          </a:endParaRPr>
        </a:p>
      </dsp:txBody>
      <dsp:txXfrm>
        <a:off x="46416" y="45538"/>
        <a:ext cx="1463704" cy="3676260"/>
      </dsp:txXfrm>
    </dsp:sp>
    <dsp:sp modelId="{4698904C-B74F-4FDE-88E7-CB6D62AC9991}">
      <dsp:nvSpPr>
        <dsp:cNvPr id="0" name=""/>
        <dsp:cNvSpPr/>
      </dsp:nvSpPr>
      <dsp:spPr>
        <a:xfrm>
          <a:off x="1816862" y="0"/>
          <a:ext cx="1554780" cy="376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effectLst/>
              <a:latin typeface="Arial Narrow" panose="020B0606020202030204" pitchFamily="34" charset="0"/>
            </a:rPr>
            <a:t>проводить відповідно до законодавства громадську та громадську антикорупційну експертизи проектів нормативно-правових актів; </a:t>
          </a:r>
          <a:endParaRPr lang="ru-RU" sz="1500" b="1" kern="1200" dirty="0">
            <a:effectLst/>
            <a:latin typeface="Arial Narrow" panose="020B0606020202030204" pitchFamily="34" charset="0"/>
          </a:endParaRPr>
        </a:p>
      </dsp:txBody>
      <dsp:txXfrm>
        <a:off x="1862400" y="45538"/>
        <a:ext cx="1463704" cy="3676260"/>
      </dsp:txXfrm>
    </dsp:sp>
    <dsp:sp modelId="{921064C2-E165-4F83-9AE4-4A8A179B64A4}">
      <dsp:nvSpPr>
        <dsp:cNvPr id="0" name=""/>
        <dsp:cNvSpPr/>
      </dsp:nvSpPr>
      <dsp:spPr>
        <a:xfrm>
          <a:off x="3632845" y="0"/>
          <a:ext cx="1554780" cy="376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effectLst/>
              <a:latin typeface="Arial Narrow" panose="020B0606020202030204" pitchFamily="34" charset="0"/>
            </a:rPr>
            <a:t>здійснює громадський контроль за врахуванням СФР пропозицій і зауважень громадськості та інформує громадськість про свою діяльність, прийняті рішення та їх виконання </a:t>
          </a:r>
          <a:endParaRPr lang="ru-RU" sz="1500" b="1" kern="1200" dirty="0">
            <a:effectLst/>
            <a:latin typeface="Arial Narrow" panose="020B0606020202030204" pitchFamily="34" charset="0"/>
          </a:endParaRPr>
        </a:p>
      </dsp:txBody>
      <dsp:txXfrm>
        <a:off x="3678383" y="45538"/>
        <a:ext cx="1463704" cy="3676260"/>
      </dsp:txXfrm>
    </dsp:sp>
    <dsp:sp modelId="{DCE3AE39-F502-4E9C-A552-91920FB06CD8}">
      <dsp:nvSpPr>
        <dsp:cNvPr id="0" name=""/>
        <dsp:cNvSpPr/>
      </dsp:nvSpPr>
      <dsp:spPr>
        <a:xfrm>
          <a:off x="5448829" y="0"/>
          <a:ext cx="1554780" cy="376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effectLst/>
              <a:latin typeface="Arial Narrow" panose="020B0606020202030204" pitchFamily="34" charset="0"/>
            </a:rPr>
            <a:t>організовує публічні заходи для обговорення актуальних питань розвитку і діяльності СФР, заходи з правової просвіти населення</a:t>
          </a:r>
          <a:endParaRPr lang="ru-RU" sz="1500" b="1" kern="1200" dirty="0">
            <a:effectLst/>
            <a:latin typeface="Arial Narrow" panose="020B0606020202030204" pitchFamily="34" charset="0"/>
          </a:endParaRPr>
        </a:p>
      </dsp:txBody>
      <dsp:txXfrm>
        <a:off x="5494367" y="45538"/>
        <a:ext cx="1463704" cy="3676260"/>
      </dsp:txXfrm>
    </dsp:sp>
    <dsp:sp modelId="{B1B3A78A-B5C8-400A-8D2E-85FEBDD2963D}">
      <dsp:nvSpPr>
        <dsp:cNvPr id="0" name=""/>
        <dsp:cNvSpPr/>
      </dsp:nvSpPr>
      <dsp:spPr>
        <a:xfrm>
          <a:off x="7264812" y="0"/>
          <a:ext cx="1554780" cy="376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u="none" kern="1200" dirty="0" smtClean="0"/>
            <a:t>має право не більше одного разу на квартал ініціювати звітування голови СФР перед Верховною Радою України та Кабінетом Міністрів України про результати діяльності цього органу.</a:t>
          </a:r>
          <a:r>
            <a:rPr lang="uk-UA" sz="1500" b="1" u="none" kern="1200" dirty="0" smtClean="0">
              <a:effectLst/>
              <a:latin typeface="Arial Narrow" panose="020B0606020202030204" pitchFamily="34" charset="0"/>
            </a:rPr>
            <a:t> </a:t>
          </a:r>
          <a:endParaRPr lang="ru-RU" sz="1500" b="1" u="none" kern="1200" dirty="0">
            <a:effectLst/>
            <a:latin typeface="Arial Narrow" panose="020B0606020202030204" pitchFamily="34" charset="0"/>
          </a:endParaRPr>
        </a:p>
      </dsp:txBody>
      <dsp:txXfrm>
        <a:off x="7310350" y="45538"/>
        <a:ext cx="1463704" cy="36762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307A4-83A3-4940-8389-33035206632C}">
      <dsp:nvSpPr>
        <dsp:cNvPr id="0" name=""/>
        <dsp:cNvSpPr/>
      </dsp:nvSpPr>
      <dsp:spPr>
        <a:xfrm>
          <a:off x="0" y="35868"/>
          <a:ext cx="8646985" cy="1416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Звичайно, велике значення у забезпеченні принципу законності під час здійснення діяльність служби слугуватиме наявність передбаченого законом Громадського контролю.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136" y="105004"/>
        <a:ext cx="8508713" cy="1277986"/>
      </dsp:txXfrm>
    </dsp:sp>
    <dsp:sp modelId="{331343B3-4F96-49B0-A30F-BF98FD216FEC}">
      <dsp:nvSpPr>
        <dsp:cNvPr id="0" name=""/>
        <dsp:cNvSpPr/>
      </dsp:nvSpPr>
      <dsp:spPr>
        <a:xfrm>
          <a:off x="0" y="1596126"/>
          <a:ext cx="8646985" cy="1416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Верховна Рада України окрім прийняття рішення про звільнення голови СФР за результатами звітування, може здійснювати інші функції контролю відповідно до Конституції України.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136" y="1665262"/>
        <a:ext cx="8508713" cy="1277986"/>
      </dsp:txXfrm>
    </dsp:sp>
    <dsp:sp modelId="{3D437E6E-A9FC-4579-B0B2-3C0FEAEC7333}">
      <dsp:nvSpPr>
        <dsp:cNvPr id="0" name=""/>
        <dsp:cNvSpPr/>
      </dsp:nvSpPr>
      <dsp:spPr>
        <a:xfrm>
          <a:off x="0" y="3156385"/>
          <a:ext cx="8646985" cy="1416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Також необхідно зазначити, що відповідно до наданих Конституцією України повноважень Президентові України, він може створювати консультативні органи у цій сфері, які, в свою чергу, можуть впливати та контролювати діяльність СФР, а також надавати відповідні роз’яснення щодо його діяльності.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136" y="3225521"/>
        <a:ext cx="8508713" cy="12779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307A4-83A3-4940-8389-33035206632C}">
      <dsp:nvSpPr>
        <dsp:cNvPr id="0" name=""/>
        <dsp:cNvSpPr/>
      </dsp:nvSpPr>
      <dsp:spPr>
        <a:xfrm>
          <a:off x="0" y="191773"/>
          <a:ext cx="8646985" cy="20769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Крім того, важливим кроком щодо забезпечення об'єктивності початку процесу кримінального переслідування стане відокремлення слідчих та оперативних органів податкової міліції від Державної фіскальної служби (колишнього Міністерства доходів і зборів). Податкові перевірки буде проводити ДФС, а вносити до ЄДР відомості про кримінальні провадження – СФР у чітко встановлений законом спосіб.  </a:t>
          </a:r>
          <a:endParaRPr lang="ru-RU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1390" y="293163"/>
        <a:ext cx="8444205" cy="1874211"/>
      </dsp:txXfrm>
    </dsp:sp>
    <dsp:sp modelId="{331343B3-4F96-49B0-A30F-BF98FD216FEC}">
      <dsp:nvSpPr>
        <dsp:cNvPr id="0" name=""/>
        <dsp:cNvSpPr/>
      </dsp:nvSpPr>
      <dsp:spPr>
        <a:xfrm>
          <a:off x="0" y="2453085"/>
          <a:ext cx="8646985" cy="19636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Завдяки такому розподілу буде усунута можливість зловживань з боку ДФС. Припиниться практика, коли після проведення перевірки платника податку, складання акту та винесення податкового повідомлення-рішення, за повідомленням </a:t>
          </a:r>
          <a:r>
            <a:rPr lang="uk-UA" sz="1900" b="1" kern="1200" dirty="0" err="1" smtClean="0"/>
            <a:t>перевіряючого</a:t>
          </a:r>
          <a:r>
            <a:rPr lang="uk-UA" sz="1900" b="1" kern="1200" dirty="0" smtClean="0"/>
            <a:t> той же самий орган  вносить до ЄРДР відомості про кримінальне правопорушення і розпочинає розслідування кримінальної справи.  </a:t>
          </a:r>
          <a:endParaRPr lang="ru-RU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858" y="2548943"/>
        <a:ext cx="8455269" cy="17719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F202E-DB20-41D1-BF27-425359580A49}">
      <dsp:nvSpPr>
        <dsp:cNvPr id="0" name=""/>
        <dsp:cNvSpPr/>
      </dsp:nvSpPr>
      <dsp:spPr>
        <a:xfrm>
          <a:off x="0" y="2250"/>
          <a:ext cx="8277907" cy="1073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На службу  до слідчих, оперативних та інших підрозділів, що комплектуються співробітниками центрального органу виконавчої влади у сфері охорони економічної безпеки держави, приймаються громадяни України, здатні за діловими та моральними якостями, освітнім рівнем і станом здоров’я ефективно виконувати завдання, покладені на цей орган.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387" y="54637"/>
        <a:ext cx="8173133" cy="968388"/>
      </dsp:txXfrm>
    </dsp:sp>
    <dsp:sp modelId="{5ABAD844-DA8F-4AAE-8031-F253289ED04A}">
      <dsp:nvSpPr>
        <dsp:cNvPr id="0" name=""/>
        <dsp:cNvSpPr/>
      </dsp:nvSpPr>
      <dsp:spPr>
        <a:xfrm>
          <a:off x="0" y="1075413"/>
          <a:ext cx="8277907" cy="540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82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Кваліфікаційні вимоги та Критерії професійної придатності для зайняття посад в цих підрозділах затверджуються Головою центрального органу виконавчої влади у сфері охорони економічної безпеки держави.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075413"/>
        <a:ext cx="8277907" cy="540044"/>
      </dsp:txXfrm>
    </dsp:sp>
    <dsp:sp modelId="{FA652451-2E3D-46B5-8AC2-EDC37B519037}">
      <dsp:nvSpPr>
        <dsp:cNvPr id="0" name=""/>
        <dsp:cNvSpPr/>
      </dsp:nvSpPr>
      <dsp:spPr>
        <a:xfrm>
          <a:off x="0" y="1652777"/>
          <a:ext cx="8277907" cy="4931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 одній із попередніх редакцій Закону нами було запропоновано застосування поліграфу при прийняті на роботу співробітників та службовців. 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072" y="1676849"/>
        <a:ext cx="8229763" cy="444977"/>
      </dsp:txXfrm>
    </dsp:sp>
    <dsp:sp modelId="{B25F863F-F927-4942-A66E-5758EED295EB}">
      <dsp:nvSpPr>
        <dsp:cNvPr id="0" name=""/>
        <dsp:cNvSpPr/>
      </dsp:nvSpPr>
      <dsp:spPr>
        <a:xfrm>
          <a:off x="0" y="2115125"/>
          <a:ext cx="8277907" cy="14795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82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Однак, зазначена ініціатива була відхилена Міністерством юстиції з мотивів відсутності досвіду законодавчого врегулювання питання </a:t>
          </a:r>
          <a:r>
            <a:rPr lang="uk-UA" sz="1600" b="1" kern="12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застосування поліграфу </a:t>
          </a: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 Україні. Однак, концепція створення СФР передбачає після створення цієї служби проведення роботи із вдосконалення нормативно-правового забезпечення діяльності цієї служби, завдяки чому, ми маємо надію на поступове розширення можливостей служби в питаннях комплексного та якісного проведення відбору кандидатів на роботу в службі, зокрема, із застосуванням поліграфу.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115125"/>
        <a:ext cx="8277907" cy="1479583"/>
      </dsp:txXfrm>
    </dsp:sp>
    <dsp:sp modelId="{3D58437E-F0B3-46EF-A864-335D7C2364FB}">
      <dsp:nvSpPr>
        <dsp:cNvPr id="0" name=""/>
        <dsp:cNvSpPr/>
      </dsp:nvSpPr>
      <dsp:spPr>
        <a:xfrm>
          <a:off x="0" y="3506517"/>
          <a:ext cx="8277907" cy="351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Крім того, доопрацьовано питання про демілітаризацію зазначеного органу.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55" y="3523672"/>
        <a:ext cx="8243597" cy="317108"/>
      </dsp:txXfrm>
    </dsp:sp>
    <dsp:sp modelId="{72FD94F7-959A-4468-B2D0-5EB5DB0376ED}">
      <dsp:nvSpPr>
        <dsp:cNvPr id="0" name=""/>
        <dsp:cNvSpPr/>
      </dsp:nvSpPr>
      <dsp:spPr>
        <a:xfrm>
          <a:off x="0" y="3927696"/>
          <a:ext cx="8277907" cy="1026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82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Зокрема, співробітники та службовці цього органу не матимуть вогнепальної зброї, оскільки орган планується створювати як цивільний (ч.2 ст. 9 проекту Закону).  І лише незначна частина співробітників, а саме працівники спеціального підрозділу (фізичного захисту) будуть мати таке право (ч. 4 ст. 16 проекту Закону).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927696"/>
        <a:ext cx="8277907" cy="10267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C76A9-9D1E-4CBF-BC68-EDE9089EBE09}">
      <dsp:nvSpPr>
        <dsp:cNvPr id="0" name=""/>
        <dsp:cNvSpPr/>
      </dsp:nvSpPr>
      <dsp:spPr>
        <a:xfrm>
          <a:off x="0" y="93443"/>
          <a:ext cx="8711716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 концепції закону закладені норми, які спрямовані на підвищення соціального статусу співробітників, службовців та працівників СФР. </a:t>
          </a:r>
          <a:endParaRPr lang="ru-RU" sz="1900" kern="1200" dirty="0"/>
        </a:p>
      </dsp:txBody>
      <dsp:txXfrm>
        <a:off x="36896" y="130339"/>
        <a:ext cx="8637924" cy="682028"/>
      </dsp:txXfrm>
    </dsp:sp>
    <dsp:sp modelId="{D7525644-D67F-45F3-A5F0-667DF3924356}">
      <dsp:nvSpPr>
        <dsp:cNvPr id="0" name=""/>
        <dsp:cNvSpPr/>
      </dsp:nvSpPr>
      <dsp:spPr>
        <a:xfrm>
          <a:off x="0" y="849263"/>
          <a:ext cx="8711716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59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500" kern="1200" dirty="0" smtClean="0"/>
            <a:t>Так, Співробітники СФР користуються соціальними гарантіями відповідно до Закону України "Про міліцію" та інших актів законодавства. 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500" kern="1200" smtClean="0"/>
            <a:t>Соціальний захист службовців та працівників СФР забезпечується відповідно до Закону України «Про державну службу» та законодавства про працю. </a:t>
          </a:r>
          <a:endParaRPr lang="ru-RU" sz="1500" kern="1200" dirty="0"/>
        </a:p>
      </dsp:txBody>
      <dsp:txXfrm>
        <a:off x="0" y="849263"/>
        <a:ext cx="8711716" cy="943920"/>
      </dsp:txXfrm>
    </dsp:sp>
    <dsp:sp modelId="{964A0A9A-CA5A-42D4-AC5E-0CEE73B63807}">
      <dsp:nvSpPr>
        <dsp:cNvPr id="0" name=""/>
        <dsp:cNvSpPr/>
      </dsp:nvSpPr>
      <dsp:spPr>
        <a:xfrm>
          <a:off x="0" y="1793184"/>
          <a:ext cx="8711716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Умови та оплата праці службовців та працівників цього органу визначаються Кабінетом Міністрів України.  </a:t>
          </a:r>
          <a:endParaRPr lang="ru-RU" sz="1900" kern="1200" dirty="0"/>
        </a:p>
      </dsp:txBody>
      <dsp:txXfrm>
        <a:off x="36896" y="1830080"/>
        <a:ext cx="8637924" cy="682028"/>
      </dsp:txXfrm>
    </dsp:sp>
    <dsp:sp modelId="{50B32A90-FB0D-4795-8853-7422D58B0FEB}">
      <dsp:nvSpPr>
        <dsp:cNvPr id="0" name=""/>
        <dsp:cNvSpPr/>
      </dsp:nvSpPr>
      <dsp:spPr>
        <a:xfrm>
          <a:off x="0" y="2549004"/>
          <a:ext cx="8711716" cy="2005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59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500" kern="1200" dirty="0" smtClean="0"/>
            <a:t>Крім іншого, нами поставлено за мету оптимізувати структуру та чисельність підрозділів, які увійдуть до СФР, з тим, щоб скоротити чисельність працівників тих підрозділів, діяльність яких дублюється іншими органами чи службами, за рахунок чого створити передумови для підвищення рівня оплати праці.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500" kern="1200" dirty="0" smtClean="0"/>
            <a:t>Наприклад, на сьогодні штат податкової міліції та </a:t>
          </a:r>
          <a:r>
            <a:rPr lang="uk-UA" sz="1500" kern="1200" dirty="0" err="1" smtClean="0"/>
            <a:t>Держфінінспекції</a:t>
          </a:r>
          <a:r>
            <a:rPr lang="uk-UA" sz="1500" kern="1200" dirty="0" smtClean="0"/>
            <a:t> становить 6500 та 6809 осіб відповідно (13309 осіб) і це без врахування підрозділів МВС та СБУ, яких не менше. Отже загальна кількість чиновників, які протидіють правопорушенням у економічній сфері сягає більше 22 тис. осіб. Така кількість осіб може бути скорочена втричі за рахунок чого зекономлено кошти та підвищено грошові виплати для працівників СФР. </a:t>
          </a:r>
          <a:endParaRPr lang="ru-RU" sz="1500" kern="1200" dirty="0"/>
        </a:p>
      </dsp:txBody>
      <dsp:txXfrm>
        <a:off x="0" y="2549004"/>
        <a:ext cx="8711716" cy="2005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6BD56-18BF-45C6-82E8-389B41BF9381}" type="datetimeFigureOut">
              <a:rPr lang="ru-RU" smtClean="0"/>
              <a:t>17.06.2014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D6FCC-6449-4E6D-AA7F-5F220D1C9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387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EC775-880C-44CB-8AE2-3269D895F24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310F0-22F4-44BC-9418-29B3E4077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07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6/17/2014 11:31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9371285"/>
            <a:ext cx="6062187" cy="493316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062186" y="9371285"/>
            <a:ext cx="672018" cy="493316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609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310F0-22F4-44BC-9418-29B3E40774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77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6/17/2014 11:31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16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6/17/2014 11:31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137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310F0-22F4-44BC-9418-29B3E40774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1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0" i="1" u="none" strike="noStrike" kern="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chemeClr val="tx1">
                        <a:lumMod val="65000"/>
                      </a:schemeClr>
                    </a:gs>
                    <a:gs pos="50000">
                      <a:schemeClr val="tx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Arial" charset="0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550401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7063516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1571868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0" i="1" u="none" strike="noStrike" kern="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chemeClr val="tx1">
                        <a:lumMod val="65000"/>
                      </a:schemeClr>
                    </a:gs>
                    <a:gs pos="50000">
                      <a:schemeClr val="tx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Arial" charset="0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  <p:extLst>
      <p:ext uri="{BB962C8B-B14F-4D97-AF65-F5344CB8AC3E}">
        <p14:creationId xmlns:p14="http://schemas.microsoft.com/office/powerpoint/2010/main" val="522692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684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4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0" i="1" u="none" strike="noStrike" kern="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chemeClr val="tx1">
                        <a:lumMod val="65000"/>
                      </a:schemeClr>
                    </a:gs>
                    <a:gs pos="50000">
                      <a:schemeClr val="tx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Arial" charset="0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82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51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21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601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31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03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68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96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07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7530964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8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88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uk-UA" sz="54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Презентація </a:t>
            </a:r>
            <a:br>
              <a:rPr lang="uk-UA" sz="54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r>
              <a:rPr lang="uk-UA" sz="400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основних дискусійних моментів</a:t>
            </a:r>
            <a:endParaRPr lang="uk-UA" sz="40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344988"/>
            <a:ext cx="8208911" cy="12938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b="0" i="0" dirty="0" smtClean="0">
                <a:solidFill>
                  <a:srgbClr val="FFFFFF">
                    <a:tint val="75000"/>
                  </a:srgbClr>
                </a:solidFill>
              </a:rPr>
              <a:t>Проекту Закону України «</a:t>
            </a:r>
            <a:r>
              <a:rPr lang="uk-UA" dirty="0" smtClean="0"/>
              <a:t>Про основи запобігання та боротьби з економічними правопорушеннями і здійснення фінансового контролю</a:t>
            </a:r>
            <a:r>
              <a:rPr lang="uk-UA" b="0" i="0" dirty="0" smtClean="0">
                <a:solidFill>
                  <a:srgbClr val="FFFFFF">
                    <a:tint val="75000"/>
                  </a:srgbClr>
                </a:solidFill>
              </a:rPr>
              <a:t>»</a:t>
            </a:r>
            <a:endParaRPr lang="uk-UA" b="0" i="0" dirty="0">
              <a:solidFill>
                <a:srgbClr val="FFFFF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28992" cy="1508760"/>
          </a:xfrm>
        </p:spPr>
        <p:txBody>
          <a:bodyPr/>
          <a:lstStyle/>
          <a:p>
            <a:r>
              <a:rPr lang="uk-UA" b="1" dirty="0" smtClean="0"/>
              <a:t>Система стримувань та </a:t>
            </a:r>
            <a:r>
              <a:rPr lang="uk-UA" b="1" dirty="0" err="1" smtClean="0"/>
              <a:t>противаг</a:t>
            </a:r>
            <a:endParaRPr lang="uk-UA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26870813"/>
              </p:ext>
            </p:extLst>
          </p:nvPr>
        </p:nvGraphicFramePr>
        <p:xfrm>
          <a:off x="323528" y="1988840"/>
          <a:ext cx="8646985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9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2022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28992" cy="1508760"/>
          </a:xfrm>
        </p:spPr>
        <p:txBody>
          <a:bodyPr/>
          <a:lstStyle/>
          <a:p>
            <a:r>
              <a:rPr lang="uk-UA" b="1" dirty="0" smtClean="0"/>
              <a:t>Система стримувань та </a:t>
            </a:r>
            <a:r>
              <a:rPr lang="uk-UA" b="1" dirty="0" err="1" smtClean="0"/>
              <a:t>противаг</a:t>
            </a:r>
            <a:endParaRPr lang="uk-UA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62967091"/>
              </p:ext>
            </p:extLst>
          </p:nvPr>
        </p:nvGraphicFramePr>
        <p:xfrm>
          <a:off x="323528" y="1988840"/>
          <a:ext cx="8646985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10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4346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Добір кадрів та демілітаризація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09155496"/>
              </p:ext>
            </p:extLst>
          </p:nvPr>
        </p:nvGraphicFramePr>
        <p:xfrm>
          <a:off x="395536" y="1879939"/>
          <a:ext cx="8277907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764008" y="18135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11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8900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Підвищення соціального статусу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6007249"/>
              </p:ext>
            </p:extLst>
          </p:nvPr>
        </p:nvGraphicFramePr>
        <p:xfrm>
          <a:off x="180764" y="1949074"/>
          <a:ext cx="8711716" cy="4648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764008" y="18135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12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5703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88975" y="1800773"/>
            <a:ext cx="8875513" cy="261020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/>
              <a:t>Шановні присутні, розробники  проекту закону, </a:t>
            </a:r>
            <a:r>
              <a:rPr lang="uk-UA" dirty="0" smtClean="0"/>
              <a:t>висловлюють </a:t>
            </a:r>
            <a:r>
              <a:rPr lang="uk-UA" dirty="0"/>
              <a:t>вдячність за надану можливість удосконалити цей важливий нормативно-правовий акт. Ця презентація містить положення проекту закону «Про </a:t>
            </a:r>
            <a:r>
              <a:rPr lang="uk-UA" dirty="0" smtClean="0"/>
              <a:t>основи запобігання </a:t>
            </a:r>
            <a:r>
              <a:rPr lang="uk-UA" dirty="0"/>
              <a:t>та боротьби з економічними правопорушеннями і здійснення фінансового контролю» доопрацьовані з урахуванням зауважень, які надійшли від представників бізнес спільноти, </a:t>
            </a:r>
            <a:r>
              <a:rPr lang="uk-UA" dirty="0" smtClean="0"/>
              <a:t>науковців, юристів, міжнародних експертів і які мають найбільш дискусійну складову.  </a:t>
            </a:r>
          </a:p>
          <a:p>
            <a:pPr algn="just"/>
            <a:r>
              <a:rPr lang="uk-UA" b="1" dirty="0" smtClean="0"/>
              <a:t>Загалом надійшло близько 100 зауважень, частина з яких враховані при доопрацюванні проекту закону.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410978"/>
            <a:ext cx="5976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Презентація містить </a:t>
            </a:r>
            <a:r>
              <a:rPr lang="uk-UA" dirty="0" smtClean="0"/>
              <a:t>5 розділів:</a:t>
            </a:r>
            <a:endParaRPr lang="ru-RU" dirty="0"/>
          </a:p>
          <a:p>
            <a:pPr lvl="0"/>
            <a:r>
              <a:rPr lang="uk-UA" dirty="0" smtClean="0"/>
              <a:t>І. Функції </a:t>
            </a:r>
            <a:r>
              <a:rPr lang="uk-UA" dirty="0"/>
              <a:t>контрольно-перевірочної роботи СФР;</a:t>
            </a:r>
            <a:endParaRPr lang="ru-RU" dirty="0"/>
          </a:p>
          <a:p>
            <a:pPr lvl="0"/>
            <a:r>
              <a:rPr lang="uk-UA" dirty="0" smtClean="0"/>
              <a:t>ІІ. Громадський </a:t>
            </a:r>
            <a:r>
              <a:rPr lang="uk-UA" dirty="0"/>
              <a:t>контроль;</a:t>
            </a:r>
            <a:endParaRPr lang="ru-RU" dirty="0"/>
          </a:p>
          <a:p>
            <a:pPr lvl="0"/>
            <a:r>
              <a:rPr lang="uk-UA" dirty="0" smtClean="0"/>
              <a:t>ІІІ. Система </a:t>
            </a:r>
            <a:r>
              <a:rPr lang="uk-UA" dirty="0"/>
              <a:t>стримувань та </a:t>
            </a:r>
            <a:r>
              <a:rPr lang="uk-UA" dirty="0" err="1"/>
              <a:t>противаг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en-US" dirty="0" smtClean="0"/>
              <a:t>IV.</a:t>
            </a:r>
            <a:r>
              <a:rPr lang="uk-UA" dirty="0" smtClean="0"/>
              <a:t>Добір </a:t>
            </a:r>
            <a:r>
              <a:rPr lang="uk-UA" dirty="0"/>
              <a:t>кадрів та демілітаризація;</a:t>
            </a:r>
            <a:endParaRPr lang="ru-RU" dirty="0"/>
          </a:p>
          <a:p>
            <a:pPr lvl="0"/>
            <a:r>
              <a:rPr lang="en-US" dirty="0" smtClean="0"/>
              <a:t>V. </a:t>
            </a:r>
            <a:r>
              <a:rPr lang="uk-UA" dirty="0" smtClean="0"/>
              <a:t>Підвищення </a:t>
            </a:r>
            <a:r>
              <a:rPr lang="uk-UA" dirty="0"/>
              <a:t>соціального статусу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88975" y="6165304"/>
            <a:ext cx="8227441" cy="6068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/>
              <a:t>Сподіваємось на плідну та конструктивну роботу в подальшому </a:t>
            </a:r>
            <a:r>
              <a:rPr lang="uk-UA" dirty="0" smtClean="0"/>
              <a:t>удосконаленні </a:t>
            </a:r>
            <a:r>
              <a:rPr lang="uk-UA" dirty="0"/>
              <a:t>законопроекту.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1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7646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uk-UA" sz="4800" b="1" i="0" spc="-15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Функції контрольно-перевірочної роботи сфр</a:t>
            </a:r>
            <a:endParaRPr lang="uk-UA" sz="4800" b="1" i="0" spc="-15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227892" y="3068961"/>
            <a:ext cx="2736304" cy="2304255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1">
                  <a:tint val="85000"/>
                  <a:shade val="98000"/>
                  <a:satMod val="110000"/>
                  <a:lumMod val="103000"/>
                </a:schemeClr>
              </a:gs>
              <a:gs pos="50000">
                <a:srgbClr val="FFC000"/>
              </a:gs>
              <a:gs pos="100000">
                <a:srgbClr val="FFC000"/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buNone/>
            </a:pPr>
            <a:r>
              <a:rPr lang="uk-UA" sz="3600" i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Фінансовий контроль</a:t>
            </a:r>
            <a:endParaRPr lang="uk-UA" sz="3600" i="0" dirty="0">
              <a:ln w="0"/>
              <a:solidFill>
                <a:schemeClr val="bg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3180528" y="3068961"/>
            <a:ext cx="2831324" cy="2304255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1">
                  <a:tint val="85000"/>
                  <a:shade val="98000"/>
                  <a:satMod val="110000"/>
                  <a:lumMod val="103000"/>
                </a:schemeClr>
              </a:gs>
              <a:gs pos="50000">
                <a:srgbClr val="FFC000"/>
              </a:gs>
              <a:gs pos="100000">
                <a:srgbClr val="FFC000"/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buNone/>
            </a:pPr>
            <a:r>
              <a:rPr lang="uk-UA" sz="3600" i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Окремі функції податкового контролю*</a:t>
            </a:r>
            <a:endParaRPr lang="uk-UA" sz="3600" i="0" dirty="0">
              <a:ln w="0"/>
              <a:solidFill>
                <a:schemeClr val="bg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6228184" y="3068961"/>
            <a:ext cx="2736304" cy="2304255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1">
                  <a:tint val="85000"/>
                  <a:shade val="98000"/>
                  <a:satMod val="110000"/>
                  <a:lumMod val="103000"/>
                </a:schemeClr>
              </a:gs>
              <a:gs pos="50000">
                <a:srgbClr val="FFC000"/>
              </a:gs>
              <a:gs pos="100000">
                <a:srgbClr val="FFC000"/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sz="3600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Окремі функції </a:t>
            </a:r>
            <a:r>
              <a:rPr lang="uk-UA" sz="360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митного </a:t>
            </a:r>
            <a:r>
              <a:rPr lang="uk-UA" sz="3600" i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контролю*</a:t>
            </a:r>
            <a:endParaRPr lang="uk-UA" sz="3600" i="0" dirty="0">
              <a:ln w="0"/>
              <a:solidFill>
                <a:schemeClr val="bg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Стрелка вниз 14"/>
          <p:cNvSpPr/>
          <p:nvPr/>
        </p:nvSpPr>
        <p:spPr>
          <a:xfrm rot="2894326">
            <a:off x="1697240" y="1884430"/>
            <a:ext cx="815100" cy="11521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187462" y="1884430"/>
            <a:ext cx="815100" cy="11521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" name="Стрелка вниз 16"/>
          <p:cNvSpPr/>
          <p:nvPr/>
        </p:nvSpPr>
        <p:spPr>
          <a:xfrm rot="19043124">
            <a:off x="6666500" y="1906818"/>
            <a:ext cx="815100" cy="11521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4472" y="5489937"/>
            <a:ext cx="8941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 smtClean="0"/>
              <a:t>* Відповідно до п. 3 ч. 1 ст. 9 Проекту закону, СФР здійснює </a:t>
            </a:r>
            <a:r>
              <a:rPr lang="uk-UA" sz="1600" dirty="0"/>
              <a:t>окремі функції податкового, митного контролю відповідно до Податкового кодексу України, Митного кодексу України, які визначаються завданнями, покладеними на </a:t>
            </a:r>
            <a:r>
              <a:rPr lang="uk-UA" sz="1600" dirty="0" smtClean="0"/>
              <a:t>службу;</a:t>
            </a:r>
            <a:endParaRPr lang="ru-RU" sz="16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698469" y="259405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2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7772400" cy="1508760"/>
          </a:xfrm>
        </p:spPr>
        <p:txBody>
          <a:bodyPr>
            <a:normAutofit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uk-UA" b="1" i="0" spc="-150" dirty="0" smtClean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Фінансовий контроль</a:t>
            </a:r>
            <a:endParaRPr lang="uk-UA" b="1" i="0" spc="-150" dirty="0">
              <a:solidFill>
                <a:srgbClr val="FFFF99"/>
              </a:solidFill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06450639"/>
              </p:ext>
            </p:extLst>
          </p:nvPr>
        </p:nvGraphicFramePr>
        <p:xfrm>
          <a:off x="179512" y="1916832"/>
          <a:ext cx="8712968" cy="473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3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78" y="565940"/>
            <a:ext cx="7772400" cy="1508760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Податковий контроль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3276552"/>
            <a:ext cx="273630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2">
                    <a:lumMod val="75000"/>
                  </a:schemeClr>
                </a:solidFill>
              </a:rPr>
              <a:t>Державна фіскальна служба України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28184" y="2060848"/>
            <a:ext cx="252028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2">
                    <a:lumMod val="75000"/>
                  </a:schemeClr>
                </a:solidFill>
              </a:rPr>
              <a:t>Служба фінансових розслідувань  України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4993431"/>
            <a:ext cx="2736304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Загальний аудит та перевірки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2260" y="3140968"/>
            <a:ext cx="4756124" cy="430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Можливість проведення перевірок тільки у межах кримінального провадження (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78.3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ст. 78, ст. 61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Податкового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кодексу </a:t>
            </a:r>
            <a:r>
              <a:rPr 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uk-UA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61170" y="4842444"/>
            <a:ext cx="5778009" cy="19543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Перевірки </a:t>
            </a:r>
            <a:r>
              <a:rPr lang="uk-UA" sz="1100" dirty="0">
                <a:latin typeface="Arial" panose="020B0604020202020204" pitchFamily="34" charset="0"/>
                <a:cs typeface="Arial" panose="020B0604020202020204" pitchFamily="34" charset="0"/>
              </a:rPr>
              <a:t>будуть здійснюватися за допомогою новоствореної повністю </a:t>
            </a:r>
            <a:r>
              <a:rPr lang="uk-UA" sz="1100" b="1" dirty="0">
                <a:latin typeface="Arial" panose="020B0604020202020204" pitchFamily="34" charset="0"/>
                <a:cs typeface="Arial" panose="020B0604020202020204" pitchFamily="34" charset="0"/>
              </a:rPr>
              <a:t>автоматизованої інформаційної бази даних</a:t>
            </a:r>
            <a:r>
              <a:rPr lang="uk-UA" sz="1100" dirty="0">
                <a:latin typeface="Arial" panose="020B0604020202020204" pitchFamily="34" charset="0"/>
                <a:cs typeface="Arial" panose="020B0604020202020204" pitchFamily="34" charset="0"/>
              </a:rPr>
              <a:t>, що передбачає пункт 11 частини 1 статті 9 проекту Закону. До цієї бази також будуть включені ризикові підприємства, розподілені по типам і галузям життєдіяльності. Включення та виключення інформації про такі підприємства буде здійснюватися на підставі об’єктивних даних без суб’єктивного втручання. У цій базі буде створене вікно загального доступу з можливістю суб’єктами господарювання, ЗМІ, правоохоронними органами ознайомлюватись з інформацією про ці підприємства і оцінювати для себе ризики щодо цих контрагентів</a:t>
            </a:r>
            <a:r>
              <a:rPr lang="uk-UA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Крім того, ризиковим суб'єктам буде наданий час, наприклад, протягом 10 днів, здійснити відповідні дії у межах законодавства щодо виключення з такої бази.  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2717069">
            <a:off x="900311" y="1835105"/>
            <a:ext cx="1114840" cy="14904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7756089">
            <a:off x="5217658" y="1512513"/>
            <a:ext cx="493666" cy="14583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2717069">
            <a:off x="1201586" y="4288659"/>
            <a:ext cx="245123" cy="7195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717069">
            <a:off x="5823943" y="2642480"/>
            <a:ext cx="245123" cy="550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265862" y="3140968"/>
            <a:ext cx="245123" cy="428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681658" y="1743882"/>
            <a:ext cx="16735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Окремі функції податкового контролю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261171" y="3645024"/>
            <a:ext cx="5778009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З метою уникнення дублювання функцій ДФС та СФР щодо проведення податкових перевірок із ст. 9 законопроекту виключені повноваження щодо проведення перевірок співробітниками СФР поза межами кримінального процесу. При цьому в проект закону «Про внесення змін до Податкового кодексу України» до п. 61.4. ст. 61 внесені зміни щодо повноважень співробітників та службовців СФР проводити та приймати участь у проведенні перевірок в рамках кримінального процесу. 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4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8224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44" y="513023"/>
            <a:ext cx="7772400" cy="1508760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Митний  контроль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3758" y="3593760"/>
            <a:ext cx="273630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2">
                    <a:lumMod val="75000"/>
                  </a:schemeClr>
                </a:solidFill>
              </a:rPr>
              <a:t>Державна фіскальна служба України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28184" y="2132856"/>
            <a:ext cx="252028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2">
                    <a:lumMod val="75000"/>
                  </a:schemeClr>
                </a:solidFill>
              </a:rPr>
              <a:t>Служба фінансових розслідувань  України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758" y="5310639"/>
            <a:ext cx="2736304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Загальний митний контроль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67944" y="3528591"/>
            <a:ext cx="4032448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Присутність на території митного контролю для виконання покладених на СФР завдань, пов'язаних із запобігання та протидією економічним правопорушенням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7884" y="4647811"/>
            <a:ext cx="5400600" cy="18928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Стаття 318 Митного кодексу пропонується в наступній редакції:</a:t>
            </a:r>
          </a:p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318. Загальні принципи здійснення митного контролю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2. Митний контроль здійснюється органами доходів і зборів відповідно до цього Кодексу та інших законів України.</a:t>
            </a:r>
          </a:p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7. У разі наявності інформації про вчинене або таке що готується адміністративне або кримінальне правопорушення, посадові особи </a:t>
            </a:r>
            <a:r>
              <a:rPr lang="uk-UA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СФР можуть </a:t>
            </a:r>
            <a:r>
              <a:rPr lang="uk-UA" sz="1300" dirty="0">
                <a:latin typeface="Arial" panose="020B0604020202020204" pitchFamily="34" charset="0"/>
                <a:cs typeface="Arial" panose="020B0604020202020204" pitchFamily="34" charset="0"/>
              </a:rPr>
              <a:t>приймати участь у проведенні митного контролю.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2717069">
            <a:off x="1208538" y="1863549"/>
            <a:ext cx="962538" cy="14465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832978">
            <a:off x="5459902" y="1772839"/>
            <a:ext cx="493666" cy="972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2717069">
            <a:off x="1121816" y="4605867"/>
            <a:ext cx="245123" cy="7195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717069">
            <a:off x="5888188" y="3002520"/>
            <a:ext cx="245123" cy="550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265862" y="3215134"/>
            <a:ext cx="245123" cy="12675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241927" y="2047469"/>
            <a:ext cx="16323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Окремі функції митного  контролю</a:t>
            </a:r>
            <a:endParaRPr lang="ru-RU" sz="2000" b="1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5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6749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Громадський контроль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2525" y="4313421"/>
            <a:ext cx="8784976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буде постійно діючий колегіальний виборний консультативно-дорадчий орган, який утворюється для забезпечення участі громадян в управлінні державними справами, здійснення громадського контролю за діяльністю СФР, налагодження ефективної взаємодії  з громадськістю, врахування громадської думки під час формування та реалізації державної політики - </a:t>
            </a:r>
            <a:r>
              <a:rPr kumimoji="0" lang="uk-UA" altLang="ru-RU" sz="28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Громадська рада. </a:t>
            </a:r>
            <a:endParaRPr lang="uk-UA" altLang="ru-RU" sz="2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1988840"/>
            <a:ext cx="8859997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altLang="ru-RU" sz="2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</a:t>
            </a:r>
            <a:r>
              <a:rPr lang="uk-UA" altLang="ru-RU" sz="2000" b="1" dirty="0" bmk="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онтроль за діяльністю </a:t>
            </a:r>
            <a:r>
              <a:rPr lang="uk-UA" altLang="ru-RU" sz="2000" b="1" dirty="0" smtClean="0" bmk="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СФР </a:t>
            </a:r>
            <a:r>
              <a:rPr lang="uk-UA" altLang="ru-RU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здійснюватиметься </a:t>
            </a:r>
            <a:r>
              <a:rPr lang="uk-UA" altLang="ru-RU" sz="2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порядку визначеному статтею 23 цього Закону. Нормами цієї статті передбачено, що контроль за діяльністю </a:t>
            </a:r>
            <a:r>
              <a:rPr lang="uk-UA" altLang="ru-RU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служби здійснюватиметься </a:t>
            </a:r>
            <a:r>
              <a:rPr lang="uk-UA" altLang="ru-RU" sz="2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відповідним </a:t>
            </a:r>
            <a:r>
              <a:rPr lang="uk-UA" altLang="ru-RU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громадським органом.</a:t>
            </a:r>
            <a:endParaRPr lang="ru-RU" sz="2000" b="1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764008" y="18135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6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3969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84176"/>
            <a:ext cx="7772400" cy="1508760"/>
          </a:xfrm>
        </p:spPr>
        <p:txBody>
          <a:bodyPr/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Громадський контроль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44080606"/>
              </p:ext>
            </p:extLst>
          </p:nvPr>
        </p:nvGraphicFramePr>
        <p:xfrm>
          <a:off x="179512" y="2924944"/>
          <a:ext cx="8820472" cy="376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верх 4"/>
          <p:cNvSpPr/>
          <p:nvPr/>
        </p:nvSpPr>
        <p:spPr>
          <a:xfrm rot="14646319">
            <a:off x="2132803" y="1135187"/>
            <a:ext cx="288032" cy="2441419"/>
          </a:xfrm>
          <a:prstGeom prst="upArrow">
            <a:avLst>
              <a:gd name="adj1" fmla="val 50000"/>
              <a:gd name="adj2" fmla="val 108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13516268">
            <a:off x="3293846" y="1643569"/>
            <a:ext cx="288032" cy="1424656"/>
          </a:xfrm>
          <a:prstGeom prst="upArrow">
            <a:avLst>
              <a:gd name="adj1" fmla="val 50000"/>
              <a:gd name="adj2" fmla="val 108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7798946">
            <a:off x="5531191" y="1671167"/>
            <a:ext cx="288032" cy="1424656"/>
          </a:xfrm>
          <a:prstGeom prst="upArrow">
            <a:avLst>
              <a:gd name="adj1" fmla="val 50000"/>
              <a:gd name="adj2" fmla="val 108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 rot="6958721">
            <a:off x="6624243" y="1092197"/>
            <a:ext cx="288032" cy="2441419"/>
          </a:xfrm>
          <a:prstGeom prst="upArrow">
            <a:avLst>
              <a:gd name="adj1" fmla="val 50000"/>
              <a:gd name="adj2" fmla="val 108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7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верх 12"/>
          <p:cNvSpPr/>
          <p:nvPr/>
        </p:nvSpPr>
        <p:spPr>
          <a:xfrm rot="10800000">
            <a:off x="4383165" y="1980672"/>
            <a:ext cx="288032" cy="856344"/>
          </a:xfrm>
          <a:prstGeom prst="upArrow">
            <a:avLst>
              <a:gd name="adj1" fmla="val 50000"/>
              <a:gd name="adj2" fmla="val 108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49842" y="1556792"/>
            <a:ext cx="2844316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Громадська рада</a:t>
            </a:r>
            <a:endParaRPr lang="ru-RU" sz="2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430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28992" cy="1508760"/>
          </a:xfrm>
        </p:spPr>
        <p:txBody>
          <a:bodyPr/>
          <a:lstStyle/>
          <a:p>
            <a:r>
              <a:rPr lang="uk-UA" b="1" dirty="0" smtClean="0"/>
              <a:t>Система стримувань та </a:t>
            </a:r>
            <a:r>
              <a:rPr lang="uk-UA" b="1" dirty="0" err="1" smtClean="0"/>
              <a:t>противаг</a:t>
            </a:r>
            <a:endParaRPr lang="uk-UA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80239530"/>
              </p:ext>
            </p:extLst>
          </p:nvPr>
        </p:nvGraphicFramePr>
        <p:xfrm>
          <a:off x="245495" y="1844824"/>
          <a:ext cx="8646985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764008" y="18135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93650" y="-139488"/>
            <a:ext cx="1445531" cy="472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8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10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Blue Segoe 4-3 template-template_April-17-2007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Полосы">
  <a:themeElements>
    <a:clrScheme name="Полосы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Полосы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E64B3FB-D41B-43EA-9BB3-E80B28B33B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Образцы слайдов презентации (оформление с голубыми лучами)</Template>
  <TotalTime>677</TotalTime>
  <Words>1828</Words>
  <Application>Microsoft Office PowerPoint</Application>
  <PresentationFormat>Экран (4:3)</PresentationFormat>
  <Paragraphs>107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Blue Segoe 4-3 template-template_April-17-2007</vt:lpstr>
      <vt:lpstr>Белый текст и шрифт Courier для слайдов с кодом</vt:lpstr>
      <vt:lpstr>Полосы</vt:lpstr>
      <vt:lpstr>Презентація  основних дискусійних моментів</vt:lpstr>
      <vt:lpstr>вступ</vt:lpstr>
      <vt:lpstr>Функції контрольно-перевірочної роботи сфр</vt:lpstr>
      <vt:lpstr>Фінансовий контроль</vt:lpstr>
      <vt:lpstr>Податковий контроль</vt:lpstr>
      <vt:lpstr>Митний  контроль</vt:lpstr>
      <vt:lpstr>Громадський контроль</vt:lpstr>
      <vt:lpstr>Громадський контроль</vt:lpstr>
      <vt:lpstr>Система стримувань та противаг</vt:lpstr>
      <vt:lpstr>Система стримувань та противаг</vt:lpstr>
      <vt:lpstr>Система стримувань та противаг</vt:lpstr>
      <vt:lpstr>Добір кадрів та демілітаризація</vt:lpstr>
      <vt:lpstr>Підвищення соціального статусу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</dc:title>
  <dc:creator>LV</dc:creator>
  <cp:lastModifiedBy>Дмитрий</cp:lastModifiedBy>
  <cp:revision>60</cp:revision>
  <cp:lastPrinted>2014-06-13T06:41:00Z</cp:lastPrinted>
  <dcterms:created xsi:type="dcterms:W3CDTF">2014-06-12T07:14:47Z</dcterms:created>
  <dcterms:modified xsi:type="dcterms:W3CDTF">2014-06-17T20:33:56Z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TC102867099990</vt:lpwstr>
  </property>
</Properties>
</file>