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40"/>
  </p:notesMasterIdLst>
  <p:sldIdLst>
    <p:sldId id="286" r:id="rId6"/>
    <p:sldId id="309" r:id="rId7"/>
    <p:sldId id="310" r:id="rId8"/>
    <p:sldId id="288" r:id="rId9"/>
    <p:sldId id="289" r:id="rId10"/>
    <p:sldId id="290" r:id="rId11"/>
    <p:sldId id="311" r:id="rId12"/>
    <p:sldId id="295" r:id="rId13"/>
    <p:sldId id="296" r:id="rId14"/>
    <p:sldId id="374" r:id="rId15"/>
    <p:sldId id="357" r:id="rId16"/>
    <p:sldId id="362" r:id="rId17"/>
    <p:sldId id="363" r:id="rId18"/>
    <p:sldId id="364" r:id="rId19"/>
    <p:sldId id="365" r:id="rId20"/>
    <p:sldId id="366" r:id="rId21"/>
    <p:sldId id="367" r:id="rId22"/>
    <p:sldId id="368" r:id="rId23"/>
    <p:sldId id="369" r:id="rId24"/>
    <p:sldId id="370" r:id="rId25"/>
    <p:sldId id="371" r:id="rId26"/>
    <p:sldId id="373" r:id="rId27"/>
    <p:sldId id="313" r:id="rId28"/>
    <p:sldId id="327" r:id="rId29"/>
    <p:sldId id="329" r:id="rId30"/>
    <p:sldId id="330" r:id="rId31"/>
    <p:sldId id="328" r:id="rId32"/>
    <p:sldId id="326" r:id="rId33"/>
    <p:sldId id="358" r:id="rId34"/>
    <p:sldId id="359" r:id="rId35"/>
    <p:sldId id="360" r:id="rId36"/>
    <p:sldId id="361" r:id="rId37"/>
    <p:sldId id="316" r:id="rId38"/>
    <p:sldId id="342" r:id="rId39"/>
  </p:sldIdLst>
  <p:sldSz cx="9144000" cy="6858000" type="screen4x3"/>
  <p:notesSz cx="6805613" cy="9939338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6600"/>
    <a:srgbClr val="0000CC"/>
    <a:srgbClr val="FFFFCC"/>
    <a:srgbClr val="660066"/>
    <a:srgbClr val="009900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4" d="100"/>
          <a:sy n="84" d="100"/>
        </p:scale>
        <p:origin x="-96" y="-5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Платники податку на прибуток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Аркуш1!$A$2:$A$3</c:f>
              <c:strCache>
                <c:ptCount val="2"/>
                <c:pt idx="0">
                  <c:v>НЕ ЗАСТОСОВУТЬ РІЗНИЦІ</c:v>
                </c:pt>
                <c:pt idx="1">
                  <c:v>ЗАСТОСОВУЮТЬ РІЗНИЦІ</c:v>
                </c:pt>
              </c:strCache>
            </c:strRef>
          </c:cat>
          <c:val>
            <c:numRef>
              <c:f>Аркуш1!$B$2:$B$3</c:f>
              <c:numCache>
                <c:formatCode>General</c:formatCode>
                <c:ptCount val="2"/>
                <c:pt idx="0">
                  <c:v>95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376364961332002E-2"/>
          <c:y val="5.7060653391453234E-2"/>
          <c:w val="0.67208123197578995"/>
          <c:h val="0.90033523528832238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Продаж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</c:dPt>
          <c:dPt>
            <c:idx val="1"/>
            <c:bubble3D val="0"/>
            <c:spPr>
              <a:solidFill>
                <a:schemeClr val="accent2"/>
              </a:solidFill>
            </c:spPr>
          </c:dPt>
          <c:dLbls>
            <c:dLbl>
              <c:idx val="0"/>
              <c:layout>
                <c:manualLayout>
                  <c:x val="0.15196918111196184"/>
                  <c:y val="-0.3077976123801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9.7301273898749069E-2"/>
                  <c:y val="0.135615115778360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Аркуш1!$A$2:$A$3</c:f>
              <c:strCache>
                <c:ptCount val="2"/>
                <c:pt idx="0">
                  <c:v>залишаються на спецрежимі</c:v>
                </c:pt>
                <c:pt idx="1">
                  <c:v>переходять на загальну систему</c:v>
                </c:pt>
              </c:strCache>
            </c:strRef>
          </c:cat>
          <c:val>
            <c:numRef>
              <c:f>Аркуш1!$B$2:$B$3</c:f>
              <c:numCache>
                <c:formatCode>0.0%</c:formatCode>
                <c:ptCount val="2"/>
                <c:pt idx="0">
                  <c:v>0.96799999999999997</c:v>
                </c:pt>
                <c:pt idx="1">
                  <c:v>3.2000000000000001E-2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62"/>
      </c:pieChart>
    </c:plotArea>
    <c:legend>
      <c:legendPos val="r"/>
      <c:layout>
        <c:manualLayout>
          <c:xMode val="edge"/>
          <c:yMode val="edge"/>
          <c:x val="0.6286444128152886"/>
          <c:y val="0.30793133025252517"/>
          <c:w val="0.37135558718471134"/>
          <c:h val="0.5592135683718860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+mn-lt"/>
        </a:defRPr>
      </a:pPr>
      <a:endParaRPr lang="uk-UA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17437609540255"/>
          <c:y val="2.7843397517234927E-2"/>
          <c:w val="0.67108530179594739"/>
          <c:h val="0.84897255568094776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площа земель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Pt>
            <c:idx val="0"/>
            <c:bubble3D val="0"/>
            <c:spPr>
              <a:solidFill>
                <a:schemeClr val="accent2"/>
              </a:solidFill>
            </c:spPr>
          </c:dPt>
          <c:dPt>
            <c:idx val="1"/>
            <c:bubble3D val="0"/>
          </c:dPt>
          <c:dLbls>
            <c:dLbl>
              <c:idx val="0"/>
              <c:layout>
                <c:manualLayout>
                  <c:x val="0.17400381850103808"/>
                  <c:y val="0.11317068165265588"/>
                </c:manualLayout>
              </c:layout>
              <c:spPr/>
              <c:txPr>
                <a:bodyPr/>
                <a:lstStyle/>
                <a:p>
                  <a:pPr>
                    <a:defRPr sz="1600"/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2990295791042772"/>
                  <c:y val="-0.177747225616906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Аркуш1!$A$2:$A$3</c:f>
              <c:strCache>
                <c:ptCount val="2"/>
                <c:pt idx="0">
                  <c:v>с/г підприємства, які переходять на загальну систему</c:v>
                </c:pt>
                <c:pt idx="1">
                  <c:v>с/г підприємства, які залишаються на спецрежимі</c:v>
                </c:pt>
              </c:strCache>
            </c:strRef>
          </c:cat>
          <c:val>
            <c:numRef>
              <c:f>Аркуш1!$B$2:$B$3</c:f>
              <c:numCache>
                <c:formatCode>0.0%</c:formatCode>
                <c:ptCount val="2"/>
                <c:pt idx="0">
                  <c:v>0.159</c:v>
                </c:pt>
                <c:pt idx="1">
                  <c:v>0.84099999999999997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1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07716458971838"/>
          <c:y val="5.0715325692224263E-2"/>
          <c:w val="0.72544711282817942"/>
          <c:h val="0.89021529654089537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обсяг виручки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Pt>
            <c:idx val="0"/>
            <c:bubble3D val="0"/>
            <c:spPr>
              <a:solidFill>
                <a:schemeClr val="accent2"/>
              </a:solidFill>
            </c:spPr>
          </c:dPt>
          <c:dPt>
            <c:idx val="1"/>
            <c:bubble3D val="0"/>
          </c:dPt>
          <c:dLbls>
            <c:dLbl>
              <c:idx val="0"/>
              <c:layout>
                <c:manualLayout>
                  <c:x val="0.25169413070347935"/>
                  <c:y val="-0.115703221900714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7722507348695141"/>
                  <c:y val="0.100935877458994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Аркуш1!$A$2:$A$3</c:f>
              <c:strCache>
                <c:ptCount val="2"/>
                <c:pt idx="0">
                  <c:v>с/г підприємства, які переходять на загальну систему</c:v>
                </c:pt>
                <c:pt idx="1">
                  <c:v>с/г підприємства, які залишаються на спецрежимі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6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376364961332002E-2"/>
          <c:y val="5.7060653391453234E-2"/>
          <c:w val="0.67208123197578995"/>
          <c:h val="0.90033523528832238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Стовпець1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</c:dPt>
          <c:dPt>
            <c:idx val="1"/>
            <c:bubble3D val="0"/>
            <c:spPr>
              <a:solidFill>
                <a:schemeClr val="accent2"/>
              </a:solidFill>
            </c:spPr>
          </c:dPt>
          <c:dLbls>
            <c:dLbl>
              <c:idx val="0"/>
              <c:layout>
                <c:manualLayout>
                  <c:x val="0.15148452838465465"/>
                  <c:y val="-0.309063894773607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1706242608833016"/>
                  <c:y val="0.1121400937122295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Аркуш1!$A$2:$A$3</c:f>
              <c:strCache>
                <c:ptCount val="2"/>
                <c:pt idx="0">
                  <c:v>залишаються на спецрежимі</c:v>
                </c:pt>
                <c:pt idx="1">
                  <c:v>переходять на загальну систему</c:v>
                </c:pt>
              </c:strCache>
            </c:strRef>
          </c:cat>
          <c:val>
            <c:numRef>
              <c:f>Аркуш1!$B$2:$B$3</c:f>
              <c:numCache>
                <c:formatCode>0.0%</c:formatCode>
                <c:ptCount val="2"/>
                <c:pt idx="0">
                  <c:v>0.997</c:v>
                </c:pt>
                <c:pt idx="1">
                  <c:v>3.0000000000000001E-3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62"/>
      </c:pieChart>
    </c:plotArea>
    <c:legend>
      <c:legendPos val="r"/>
      <c:layout>
        <c:manualLayout>
          <c:xMode val="edge"/>
          <c:yMode val="edge"/>
          <c:x val="0.62355754331390079"/>
          <c:y val="0.3268105869373687"/>
          <c:w val="0.35625665130774947"/>
          <c:h val="0.51583749293373837"/>
        </c:manualLayout>
      </c:layout>
      <c:overlay val="0"/>
      <c:txPr>
        <a:bodyPr/>
        <a:lstStyle/>
        <a:p>
          <a:pPr>
            <a:defRPr>
              <a:solidFill>
                <a:srgbClr val="002060"/>
              </a:solidFill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53930-E071-4A96-A308-0C063DCF5483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1D75C96-206E-4231-8DE4-A3778CE0132E}">
      <dgm:prSet phldrT="[Текст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/>
            <a:t>Платник</a:t>
          </a:r>
          <a:endParaRPr lang="uk-UA" dirty="0"/>
        </a:p>
      </dgm:t>
    </dgm:pt>
    <dgm:pt modelId="{1412EA8D-3FD7-4365-9E5D-3480836C93D7}" type="parTrans" cxnId="{CBD41F3E-EE37-4479-9439-293B33C37504}">
      <dgm:prSet/>
      <dgm:spPr/>
      <dgm:t>
        <a:bodyPr/>
        <a:lstStyle/>
        <a:p>
          <a:endParaRPr lang="uk-UA"/>
        </a:p>
      </dgm:t>
    </dgm:pt>
    <dgm:pt modelId="{F105A66E-E872-4D0D-8DAC-98437D6ACBF0}" type="sibTrans" cxnId="{CBD41F3E-EE37-4479-9439-293B33C37504}">
      <dgm:prSet/>
      <dgm:spPr/>
      <dgm:t>
        <a:bodyPr/>
        <a:lstStyle/>
        <a:p>
          <a:endParaRPr lang="uk-UA"/>
        </a:p>
      </dgm:t>
    </dgm:pt>
    <dgm:pt modelId="{3043BF50-FFEF-40A2-846F-BFA536C454A9}">
      <dgm:prSet phldrT="[Текст]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Підприємства роздрібної торгівлі </a:t>
          </a:r>
          <a:endParaRPr lang="uk-UA" b="1" dirty="0">
            <a:solidFill>
              <a:srgbClr val="002060"/>
            </a:solidFill>
          </a:endParaRPr>
        </a:p>
      </dgm:t>
    </dgm:pt>
    <dgm:pt modelId="{C14A2825-A8B2-484B-A983-A7175F58434A}" type="parTrans" cxnId="{89D44A66-C421-45FA-AB83-158027356D93}">
      <dgm:prSet/>
      <dgm:spPr/>
      <dgm:t>
        <a:bodyPr/>
        <a:lstStyle/>
        <a:p>
          <a:endParaRPr lang="uk-UA"/>
        </a:p>
      </dgm:t>
    </dgm:pt>
    <dgm:pt modelId="{F660485E-369A-4C38-B2DF-2561B8B030ED}" type="sibTrans" cxnId="{89D44A66-C421-45FA-AB83-158027356D93}">
      <dgm:prSet/>
      <dgm:spPr/>
      <dgm:t>
        <a:bodyPr/>
        <a:lstStyle/>
        <a:p>
          <a:endParaRPr lang="uk-UA"/>
        </a:p>
      </dgm:t>
    </dgm:pt>
    <dgm:pt modelId="{2A4B9996-108D-46A3-B95F-52DF8FDE4959}">
      <dgm:prSet phldrT="[Текст]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Роздрібний продаж пива, алкоголю, тютюну, палива</a:t>
          </a:r>
          <a:endParaRPr lang="uk-UA" b="1" dirty="0">
            <a:solidFill>
              <a:srgbClr val="002060"/>
            </a:solidFill>
          </a:endParaRPr>
        </a:p>
      </dgm:t>
    </dgm:pt>
    <dgm:pt modelId="{39F8F645-A42A-4F9B-BACA-95D90E47531B}" type="parTrans" cxnId="{DA467FBD-B820-44A4-927B-630FFF1BB165}">
      <dgm:prSet/>
      <dgm:spPr/>
      <dgm:t>
        <a:bodyPr/>
        <a:lstStyle/>
        <a:p>
          <a:endParaRPr lang="uk-UA"/>
        </a:p>
      </dgm:t>
    </dgm:pt>
    <dgm:pt modelId="{2242B73D-74FD-40C2-86AF-FDD0C7339A59}" type="sibTrans" cxnId="{DA467FBD-B820-44A4-927B-630FFF1BB165}">
      <dgm:prSet/>
      <dgm:spPr/>
      <dgm:t>
        <a:bodyPr/>
        <a:lstStyle/>
        <a:p>
          <a:endParaRPr lang="uk-UA"/>
        </a:p>
      </dgm:t>
    </dgm:pt>
    <dgm:pt modelId="{D4AD764F-C252-481F-A18C-46C53D9353E7}">
      <dgm:prSet phldrT="[Текст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/>
            <a:t>База</a:t>
          </a:r>
          <a:endParaRPr lang="uk-UA" dirty="0"/>
        </a:p>
      </dgm:t>
    </dgm:pt>
    <dgm:pt modelId="{B060BF52-26DA-4996-B216-605D81914438}" type="parTrans" cxnId="{1B526D35-4684-4764-B275-CBEE8E2CC64A}">
      <dgm:prSet/>
      <dgm:spPr/>
      <dgm:t>
        <a:bodyPr/>
        <a:lstStyle/>
        <a:p>
          <a:endParaRPr lang="uk-UA"/>
        </a:p>
      </dgm:t>
    </dgm:pt>
    <dgm:pt modelId="{1868FEDE-FD5C-41D1-B4C9-58E84F8417C0}" type="sibTrans" cxnId="{1B526D35-4684-4764-B275-CBEE8E2CC64A}">
      <dgm:prSet/>
      <dgm:spPr/>
      <dgm:t>
        <a:bodyPr/>
        <a:lstStyle/>
        <a:p>
          <a:endParaRPr lang="uk-UA"/>
        </a:p>
      </dgm:t>
    </dgm:pt>
    <dgm:pt modelId="{C543AE6E-CD5F-424D-91D5-836A5691FB65}">
      <dgm:prSet phldrT="[Текст]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Вартість реалізованого товару</a:t>
          </a:r>
          <a:endParaRPr lang="uk-UA" b="1" dirty="0">
            <a:solidFill>
              <a:srgbClr val="002060"/>
            </a:solidFill>
          </a:endParaRPr>
        </a:p>
      </dgm:t>
    </dgm:pt>
    <dgm:pt modelId="{E03883FF-7A8C-40BB-88AA-08F2AE02D337}" type="parTrans" cxnId="{7B503882-E56A-4144-B8D0-BB89B3D1DCF5}">
      <dgm:prSet/>
      <dgm:spPr/>
      <dgm:t>
        <a:bodyPr/>
        <a:lstStyle/>
        <a:p>
          <a:endParaRPr lang="uk-UA"/>
        </a:p>
      </dgm:t>
    </dgm:pt>
    <dgm:pt modelId="{212F60F6-7FB3-4908-8D36-43EF27F46A26}" type="sibTrans" cxnId="{7B503882-E56A-4144-B8D0-BB89B3D1DCF5}">
      <dgm:prSet/>
      <dgm:spPr/>
      <dgm:t>
        <a:bodyPr/>
        <a:lstStyle/>
        <a:p>
          <a:endParaRPr lang="uk-UA"/>
        </a:p>
      </dgm:t>
    </dgm:pt>
    <dgm:pt modelId="{C70AFF24-AACE-4A2A-AA65-9182381E670C}">
      <dgm:prSet phldrT="[Текст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/>
            <a:t>Ставка </a:t>
          </a:r>
          <a:endParaRPr lang="uk-UA" dirty="0"/>
        </a:p>
      </dgm:t>
    </dgm:pt>
    <dgm:pt modelId="{3D4F68A3-3DB2-4ACD-ABFB-28A1A08B48B0}" type="parTrans" cxnId="{82FD679B-6256-43FB-A589-67DB44FD25E5}">
      <dgm:prSet/>
      <dgm:spPr/>
      <dgm:t>
        <a:bodyPr/>
        <a:lstStyle/>
        <a:p>
          <a:endParaRPr lang="uk-UA"/>
        </a:p>
      </dgm:t>
    </dgm:pt>
    <dgm:pt modelId="{2C853BCC-4634-4A0D-B9A4-AC8E01F35AD9}" type="sibTrans" cxnId="{82FD679B-6256-43FB-A589-67DB44FD25E5}">
      <dgm:prSet/>
      <dgm:spPr/>
      <dgm:t>
        <a:bodyPr/>
        <a:lstStyle/>
        <a:p>
          <a:endParaRPr lang="uk-UA"/>
        </a:p>
      </dgm:t>
    </dgm:pt>
    <dgm:pt modelId="{8009CFB2-7E8F-48A1-A8D2-AAE031670996}">
      <dgm:prSet phldrT="[Текст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/>
            <a:t>Об'єкт </a:t>
          </a:r>
          <a:endParaRPr lang="uk-UA" dirty="0"/>
        </a:p>
      </dgm:t>
    </dgm:pt>
    <dgm:pt modelId="{1CC24AC0-BCB9-4149-A632-B1A96F0E32B9}" type="parTrans" cxnId="{F9E33C9A-78EF-41E6-8A0A-FB82A17CF67F}">
      <dgm:prSet/>
      <dgm:spPr/>
      <dgm:t>
        <a:bodyPr/>
        <a:lstStyle/>
        <a:p>
          <a:endParaRPr lang="uk-UA"/>
        </a:p>
      </dgm:t>
    </dgm:pt>
    <dgm:pt modelId="{E94F94A0-A90E-4C14-BE6B-955A695F7911}" type="sibTrans" cxnId="{F9E33C9A-78EF-41E6-8A0A-FB82A17CF67F}">
      <dgm:prSet/>
      <dgm:spPr/>
      <dgm:t>
        <a:bodyPr/>
        <a:lstStyle/>
        <a:p>
          <a:endParaRPr lang="uk-UA"/>
        </a:p>
      </dgm:t>
    </dgm:pt>
    <dgm:pt modelId="{0E527915-F2BB-4D81-84AA-207E4B60C96D}" type="pres">
      <dgm:prSet presAssocID="{8C653930-E071-4A96-A308-0C063DCF548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C6CE2FD8-D437-430E-8610-FB9E879504D7}" type="pres">
      <dgm:prSet presAssocID="{21D75C96-206E-4231-8DE4-A3778CE0132E}" presName="horFlow" presStyleCnt="0"/>
      <dgm:spPr/>
    </dgm:pt>
    <dgm:pt modelId="{BF11013E-6574-4989-A6F6-38F59E5526E5}" type="pres">
      <dgm:prSet presAssocID="{21D75C96-206E-4231-8DE4-A3778CE0132E}" presName="bigChev" presStyleLbl="node1" presStyleIdx="0" presStyleCnt="4" custScaleX="140486" custLinFactX="-9041" custLinFactNeighborX="-100000" custLinFactNeighborY="1646"/>
      <dgm:spPr/>
      <dgm:t>
        <a:bodyPr/>
        <a:lstStyle/>
        <a:p>
          <a:endParaRPr lang="uk-UA"/>
        </a:p>
      </dgm:t>
    </dgm:pt>
    <dgm:pt modelId="{5F3B5247-44C6-4EA3-BD2D-04C27E22DD7F}" type="pres">
      <dgm:prSet presAssocID="{C14A2825-A8B2-484B-A983-A7175F58434A}" presName="parTrans" presStyleCnt="0"/>
      <dgm:spPr/>
    </dgm:pt>
    <dgm:pt modelId="{99382ACB-F999-4269-AAEC-F77A8896DF91}" type="pres">
      <dgm:prSet presAssocID="{3043BF50-FFEF-40A2-846F-BFA536C454A9}" presName="node" presStyleLbl="alignAccFollowNode1" presStyleIdx="0" presStyleCnt="3" custScaleX="195175" custLinFactNeighborX="-39499" custLinFactNeighborY="89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F627529-3635-497E-B29B-0DF2C781C55F}" type="pres">
      <dgm:prSet presAssocID="{21D75C96-206E-4231-8DE4-A3778CE0132E}" presName="vSp" presStyleCnt="0"/>
      <dgm:spPr/>
    </dgm:pt>
    <dgm:pt modelId="{69E473E9-B25C-4231-A0A9-DED46EB4B761}" type="pres">
      <dgm:prSet presAssocID="{8009CFB2-7E8F-48A1-A8D2-AAE031670996}" presName="horFlow" presStyleCnt="0"/>
      <dgm:spPr/>
    </dgm:pt>
    <dgm:pt modelId="{AA474DF9-F269-42DE-AB04-0B40DC87D5DF}" type="pres">
      <dgm:prSet presAssocID="{8009CFB2-7E8F-48A1-A8D2-AAE031670996}" presName="bigChev" presStyleLbl="node1" presStyleIdx="1" presStyleCnt="4" custScaleX="140486" custLinFactX="-9041" custLinFactNeighborX="-100000" custLinFactNeighborY="-2677"/>
      <dgm:spPr/>
      <dgm:t>
        <a:bodyPr/>
        <a:lstStyle/>
        <a:p>
          <a:endParaRPr lang="uk-UA"/>
        </a:p>
      </dgm:t>
    </dgm:pt>
    <dgm:pt modelId="{F6EE1999-15EA-4663-8C05-1A587281A16C}" type="pres">
      <dgm:prSet presAssocID="{39F8F645-A42A-4F9B-BACA-95D90E47531B}" presName="parTrans" presStyleCnt="0"/>
      <dgm:spPr/>
    </dgm:pt>
    <dgm:pt modelId="{33595D65-D7B1-468D-8AFC-81762714B794}" type="pres">
      <dgm:prSet presAssocID="{2A4B9996-108D-46A3-B95F-52DF8FDE4959}" presName="node" presStyleLbl="alignAccFollowNode1" presStyleIdx="1" presStyleCnt="3" custScaleX="197921" custLinFactNeighborX="-39499" custLinFactNeighborY="-416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BF2411E-960A-487D-9ECD-BF9A13D9D67D}" type="pres">
      <dgm:prSet presAssocID="{8009CFB2-7E8F-48A1-A8D2-AAE031670996}" presName="vSp" presStyleCnt="0"/>
      <dgm:spPr/>
    </dgm:pt>
    <dgm:pt modelId="{20559C31-A53E-413F-9703-C5ABD7A182D1}" type="pres">
      <dgm:prSet presAssocID="{D4AD764F-C252-481F-A18C-46C53D9353E7}" presName="horFlow" presStyleCnt="0"/>
      <dgm:spPr/>
    </dgm:pt>
    <dgm:pt modelId="{043A8076-30F5-4DAE-BFAA-5C11E02B725F}" type="pres">
      <dgm:prSet presAssocID="{D4AD764F-C252-481F-A18C-46C53D9353E7}" presName="bigChev" presStyleLbl="node1" presStyleIdx="2" presStyleCnt="4" custScaleX="140204" custLinFactX="-7102" custLinFactNeighborX="-100000" custLinFactNeighborY="-7000"/>
      <dgm:spPr/>
      <dgm:t>
        <a:bodyPr/>
        <a:lstStyle/>
        <a:p>
          <a:endParaRPr lang="uk-UA"/>
        </a:p>
      </dgm:t>
    </dgm:pt>
    <dgm:pt modelId="{4F7F2E91-CB02-4BEE-9AA0-25A1E4BE9CF6}" type="pres">
      <dgm:prSet presAssocID="{E03883FF-7A8C-40BB-88AA-08F2AE02D337}" presName="parTrans" presStyleCnt="0"/>
      <dgm:spPr/>
    </dgm:pt>
    <dgm:pt modelId="{D4AE1323-308F-4E37-8330-969F1AEB4D45}" type="pres">
      <dgm:prSet presAssocID="{C543AE6E-CD5F-424D-91D5-836A5691FB65}" presName="node" presStyleLbl="alignAccFollowNode1" presStyleIdx="2" presStyleCnt="3" custScaleX="202395" custLinFactNeighborX="-39426" custLinFactNeighborY="-1129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CC76F0E-AC33-408D-827C-01D9A7B837F4}" type="pres">
      <dgm:prSet presAssocID="{D4AD764F-C252-481F-A18C-46C53D9353E7}" presName="vSp" presStyleCnt="0"/>
      <dgm:spPr/>
    </dgm:pt>
    <dgm:pt modelId="{D4638290-8B52-477C-9837-965EF53805C0}" type="pres">
      <dgm:prSet presAssocID="{C70AFF24-AACE-4A2A-AA65-9182381E670C}" presName="horFlow" presStyleCnt="0"/>
      <dgm:spPr/>
    </dgm:pt>
    <dgm:pt modelId="{340BD554-55A9-45F9-BDA4-8E3A71301088}" type="pres">
      <dgm:prSet presAssocID="{C70AFF24-AACE-4A2A-AA65-9182381E670C}" presName="bigChev" presStyleLbl="node1" presStyleIdx="3" presStyleCnt="4" custScaleX="140205" custLinFactNeighborX="-20102" custLinFactNeighborY="-11323"/>
      <dgm:spPr/>
      <dgm:t>
        <a:bodyPr/>
        <a:lstStyle/>
        <a:p>
          <a:endParaRPr lang="uk-UA"/>
        </a:p>
      </dgm:t>
    </dgm:pt>
  </dgm:ptLst>
  <dgm:cxnLst>
    <dgm:cxn modelId="{9569776F-4AC3-45A2-9859-5F27B908B647}" type="presOf" srcId="{8C653930-E071-4A96-A308-0C063DCF5483}" destId="{0E527915-F2BB-4D81-84AA-207E4B60C96D}" srcOrd="0" destOrd="0" presId="urn:microsoft.com/office/officeart/2005/8/layout/lProcess3"/>
    <dgm:cxn modelId="{B907B93F-60DD-40A3-93F0-9B17B3740DD3}" type="presOf" srcId="{21D75C96-206E-4231-8DE4-A3778CE0132E}" destId="{BF11013E-6574-4989-A6F6-38F59E5526E5}" srcOrd="0" destOrd="0" presId="urn:microsoft.com/office/officeart/2005/8/layout/lProcess3"/>
    <dgm:cxn modelId="{89D44A66-C421-45FA-AB83-158027356D93}" srcId="{21D75C96-206E-4231-8DE4-A3778CE0132E}" destId="{3043BF50-FFEF-40A2-846F-BFA536C454A9}" srcOrd="0" destOrd="0" parTransId="{C14A2825-A8B2-484B-A983-A7175F58434A}" sibTransId="{F660485E-369A-4C38-B2DF-2561B8B030ED}"/>
    <dgm:cxn modelId="{82FD679B-6256-43FB-A589-67DB44FD25E5}" srcId="{8C653930-E071-4A96-A308-0C063DCF5483}" destId="{C70AFF24-AACE-4A2A-AA65-9182381E670C}" srcOrd="3" destOrd="0" parTransId="{3D4F68A3-3DB2-4ACD-ABFB-28A1A08B48B0}" sibTransId="{2C853BCC-4634-4A0D-B9A4-AC8E01F35AD9}"/>
    <dgm:cxn modelId="{988373D0-31BE-4929-822D-9D0213921A8B}" type="presOf" srcId="{C543AE6E-CD5F-424D-91D5-836A5691FB65}" destId="{D4AE1323-308F-4E37-8330-969F1AEB4D45}" srcOrd="0" destOrd="0" presId="urn:microsoft.com/office/officeart/2005/8/layout/lProcess3"/>
    <dgm:cxn modelId="{DA467FBD-B820-44A4-927B-630FFF1BB165}" srcId="{8009CFB2-7E8F-48A1-A8D2-AAE031670996}" destId="{2A4B9996-108D-46A3-B95F-52DF8FDE4959}" srcOrd="0" destOrd="0" parTransId="{39F8F645-A42A-4F9B-BACA-95D90E47531B}" sibTransId="{2242B73D-74FD-40C2-86AF-FDD0C7339A59}"/>
    <dgm:cxn modelId="{B87B16B9-7032-4583-A125-0E4C2EAADA2A}" type="presOf" srcId="{C70AFF24-AACE-4A2A-AA65-9182381E670C}" destId="{340BD554-55A9-45F9-BDA4-8E3A71301088}" srcOrd="0" destOrd="0" presId="urn:microsoft.com/office/officeart/2005/8/layout/lProcess3"/>
    <dgm:cxn modelId="{F9E33C9A-78EF-41E6-8A0A-FB82A17CF67F}" srcId="{8C653930-E071-4A96-A308-0C063DCF5483}" destId="{8009CFB2-7E8F-48A1-A8D2-AAE031670996}" srcOrd="1" destOrd="0" parTransId="{1CC24AC0-BCB9-4149-A632-B1A96F0E32B9}" sibTransId="{E94F94A0-A90E-4C14-BE6B-955A695F7911}"/>
    <dgm:cxn modelId="{8C673F02-D166-4C7F-9C26-912EE6C5436B}" type="presOf" srcId="{2A4B9996-108D-46A3-B95F-52DF8FDE4959}" destId="{33595D65-D7B1-468D-8AFC-81762714B794}" srcOrd="0" destOrd="0" presId="urn:microsoft.com/office/officeart/2005/8/layout/lProcess3"/>
    <dgm:cxn modelId="{B463FB74-DE36-459B-940B-075DA6C0CCF0}" type="presOf" srcId="{3043BF50-FFEF-40A2-846F-BFA536C454A9}" destId="{99382ACB-F999-4269-AAEC-F77A8896DF91}" srcOrd="0" destOrd="0" presId="urn:microsoft.com/office/officeart/2005/8/layout/lProcess3"/>
    <dgm:cxn modelId="{1B526D35-4684-4764-B275-CBEE8E2CC64A}" srcId="{8C653930-E071-4A96-A308-0C063DCF5483}" destId="{D4AD764F-C252-481F-A18C-46C53D9353E7}" srcOrd="2" destOrd="0" parTransId="{B060BF52-26DA-4996-B216-605D81914438}" sibTransId="{1868FEDE-FD5C-41D1-B4C9-58E84F8417C0}"/>
    <dgm:cxn modelId="{F6CCB8B3-57FB-4579-9BE7-F6FCE713A9E5}" type="presOf" srcId="{8009CFB2-7E8F-48A1-A8D2-AAE031670996}" destId="{AA474DF9-F269-42DE-AB04-0B40DC87D5DF}" srcOrd="0" destOrd="0" presId="urn:microsoft.com/office/officeart/2005/8/layout/lProcess3"/>
    <dgm:cxn modelId="{348C6C6D-9FDB-4ED6-8435-804B5AFB93DE}" type="presOf" srcId="{D4AD764F-C252-481F-A18C-46C53D9353E7}" destId="{043A8076-30F5-4DAE-BFAA-5C11E02B725F}" srcOrd="0" destOrd="0" presId="urn:microsoft.com/office/officeart/2005/8/layout/lProcess3"/>
    <dgm:cxn modelId="{CBD41F3E-EE37-4479-9439-293B33C37504}" srcId="{8C653930-E071-4A96-A308-0C063DCF5483}" destId="{21D75C96-206E-4231-8DE4-A3778CE0132E}" srcOrd="0" destOrd="0" parTransId="{1412EA8D-3FD7-4365-9E5D-3480836C93D7}" sibTransId="{F105A66E-E872-4D0D-8DAC-98437D6ACBF0}"/>
    <dgm:cxn modelId="{7B503882-E56A-4144-B8D0-BB89B3D1DCF5}" srcId="{D4AD764F-C252-481F-A18C-46C53D9353E7}" destId="{C543AE6E-CD5F-424D-91D5-836A5691FB65}" srcOrd="0" destOrd="0" parTransId="{E03883FF-7A8C-40BB-88AA-08F2AE02D337}" sibTransId="{212F60F6-7FB3-4908-8D36-43EF27F46A26}"/>
    <dgm:cxn modelId="{44FFC3E8-2349-48D4-BE41-00F494BAFE3F}" type="presParOf" srcId="{0E527915-F2BB-4D81-84AA-207E4B60C96D}" destId="{C6CE2FD8-D437-430E-8610-FB9E879504D7}" srcOrd="0" destOrd="0" presId="urn:microsoft.com/office/officeart/2005/8/layout/lProcess3"/>
    <dgm:cxn modelId="{75CB7028-03AB-45D2-8A6C-74146C4260D5}" type="presParOf" srcId="{C6CE2FD8-D437-430E-8610-FB9E879504D7}" destId="{BF11013E-6574-4989-A6F6-38F59E5526E5}" srcOrd="0" destOrd="0" presId="urn:microsoft.com/office/officeart/2005/8/layout/lProcess3"/>
    <dgm:cxn modelId="{F8732354-BF95-4B9E-9D09-835E1FA3D3DE}" type="presParOf" srcId="{C6CE2FD8-D437-430E-8610-FB9E879504D7}" destId="{5F3B5247-44C6-4EA3-BD2D-04C27E22DD7F}" srcOrd="1" destOrd="0" presId="urn:microsoft.com/office/officeart/2005/8/layout/lProcess3"/>
    <dgm:cxn modelId="{8DAD6DF4-A7B7-468B-BC48-579466C5A61E}" type="presParOf" srcId="{C6CE2FD8-D437-430E-8610-FB9E879504D7}" destId="{99382ACB-F999-4269-AAEC-F77A8896DF91}" srcOrd="2" destOrd="0" presId="urn:microsoft.com/office/officeart/2005/8/layout/lProcess3"/>
    <dgm:cxn modelId="{99DA0EDB-6697-4ED2-8C55-12EE7502C07C}" type="presParOf" srcId="{0E527915-F2BB-4D81-84AA-207E4B60C96D}" destId="{7F627529-3635-497E-B29B-0DF2C781C55F}" srcOrd="1" destOrd="0" presId="urn:microsoft.com/office/officeart/2005/8/layout/lProcess3"/>
    <dgm:cxn modelId="{4E2A9D5C-443E-40FB-A093-2A86CE4E9223}" type="presParOf" srcId="{0E527915-F2BB-4D81-84AA-207E4B60C96D}" destId="{69E473E9-B25C-4231-A0A9-DED46EB4B761}" srcOrd="2" destOrd="0" presId="urn:microsoft.com/office/officeart/2005/8/layout/lProcess3"/>
    <dgm:cxn modelId="{B152A3CE-5D92-4D6A-A4A1-16A96A79DCAE}" type="presParOf" srcId="{69E473E9-B25C-4231-A0A9-DED46EB4B761}" destId="{AA474DF9-F269-42DE-AB04-0B40DC87D5DF}" srcOrd="0" destOrd="0" presId="urn:microsoft.com/office/officeart/2005/8/layout/lProcess3"/>
    <dgm:cxn modelId="{6CA78A27-1DFE-46DD-84C3-19BE14DE8399}" type="presParOf" srcId="{69E473E9-B25C-4231-A0A9-DED46EB4B761}" destId="{F6EE1999-15EA-4663-8C05-1A587281A16C}" srcOrd="1" destOrd="0" presId="urn:microsoft.com/office/officeart/2005/8/layout/lProcess3"/>
    <dgm:cxn modelId="{45FF1B92-B743-48CC-8450-3BBAE9E6DE0B}" type="presParOf" srcId="{69E473E9-B25C-4231-A0A9-DED46EB4B761}" destId="{33595D65-D7B1-468D-8AFC-81762714B794}" srcOrd="2" destOrd="0" presId="urn:microsoft.com/office/officeart/2005/8/layout/lProcess3"/>
    <dgm:cxn modelId="{C973D97A-F307-44CA-A9D7-4831F0396AE0}" type="presParOf" srcId="{0E527915-F2BB-4D81-84AA-207E4B60C96D}" destId="{6BF2411E-960A-487D-9ECD-BF9A13D9D67D}" srcOrd="3" destOrd="0" presId="urn:microsoft.com/office/officeart/2005/8/layout/lProcess3"/>
    <dgm:cxn modelId="{8EB565B2-5013-4E81-9444-295AD325F292}" type="presParOf" srcId="{0E527915-F2BB-4D81-84AA-207E4B60C96D}" destId="{20559C31-A53E-413F-9703-C5ABD7A182D1}" srcOrd="4" destOrd="0" presId="urn:microsoft.com/office/officeart/2005/8/layout/lProcess3"/>
    <dgm:cxn modelId="{2557A70B-E034-462C-A02A-722A54BA673B}" type="presParOf" srcId="{20559C31-A53E-413F-9703-C5ABD7A182D1}" destId="{043A8076-30F5-4DAE-BFAA-5C11E02B725F}" srcOrd="0" destOrd="0" presId="urn:microsoft.com/office/officeart/2005/8/layout/lProcess3"/>
    <dgm:cxn modelId="{AB1D1633-73D7-4012-88DB-1276CAF3146D}" type="presParOf" srcId="{20559C31-A53E-413F-9703-C5ABD7A182D1}" destId="{4F7F2E91-CB02-4BEE-9AA0-25A1E4BE9CF6}" srcOrd="1" destOrd="0" presId="urn:microsoft.com/office/officeart/2005/8/layout/lProcess3"/>
    <dgm:cxn modelId="{F3329598-BF32-4E7C-BA73-BE26CFA8B917}" type="presParOf" srcId="{20559C31-A53E-413F-9703-C5ABD7A182D1}" destId="{D4AE1323-308F-4E37-8330-969F1AEB4D45}" srcOrd="2" destOrd="0" presId="urn:microsoft.com/office/officeart/2005/8/layout/lProcess3"/>
    <dgm:cxn modelId="{FF403212-8675-4866-A9C9-26A83E3082E7}" type="presParOf" srcId="{0E527915-F2BB-4D81-84AA-207E4B60C96D}" destId="{BCC76F0E-AC33-408D-827C-01D9A7B837F4}" srcOrd="5" destOrd="0" presId="urn:microsoft.com/office/officeart/2005/8/layout/lProcess3"/>
    <dgm:cxn modelId="{3147C975-6414-4BF0-94FD-228568C0F950}" type="presParOf" srcId="{0E527915-F2BB-4D81-84AA-207E4B60C96D}" destId="{D4638290-8B52-477C-9837-965EF53805C0}" srcOrd="6" destOrd="0" presId="urn:microsoft.com/office/officeart/2005/8/layout/lProcess3"/>
    <dgm:cxn modelId="{0878426E-C1F8-4827-889E-C59FC7E8A85F}" type="presParOf" srcId="{D4638290-8B52-477C-9837-965EF53805C0}" destId="{340BD554-55A9-45F9-BDA4-8E3A71301088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1013E-6574-4989-A6F6-38F59E5526E5}">
      <dsp:nvSpPr>
        <dsp:cNvPr id="0" name=""/>
        <dsp:cNvSpPr/>
      </dsp:nvSpPr>
      <dsp:spPr>
        <a:xfrm>
          <a:off x="0" y="18075"/>
          <a:ext cx="3224561" cy="918116"/>
        </a:xfrm>
        <a:prstGeom prst="chevron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2230" tIns="31115" rIns="0" bIns="3111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900" kern="1200" dirty="0" smtClean="0"/>
            <a:t>Платник</a:t>
          </a:r>
          <a:endParaRPr lang="uk-UA" sz="4900" kern="1200" dirty="0"/>
        </a:p>
      </dsp:txBody>
      <dsp:txXfrm>
        <a:off x="459058" y="18075"/>
        <a:ext cx="2306445" cy="918116"/>
      </dsp:txXfrm>
    </dsp:sp>
    <dsp:sp modelId="{99382ACB-F999-4269-AAEC-F77A8896DF91}">
      <dsp:nvSpPr>
        <dsp:cNvPr id="0" name=""/>
        <dsp:cNvSpPr/>
      </dsp:nvSpPr>
      <dsp:spPr>
        <a:xfrm>
          <a:off x="2912946" y="87785"/>
          <a:ext cx="3718261" cy="7620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002060"/>
              </a:solidFill>
            </a:rPr>
            <a:t>Підприємства роздрібної торгівлі </a:t>
          </a:r>
          <a:endParaRPr lang="uk-UA" sz="2000" b="1" kern="1200" dirty="0">
            <a:solidFill>
              <a:srgbClr val="002060"/>
            </a:solidFill>
          </a:endParaRPr>
        </a:p>
      </dsp:txBody>
      <dsp:txXfrm>
        <a:off x="3293964" y="87785"/>
        <a:ext cx="2956225" cy="762036"/>
      </dsp:txXfrm>
    </dsp:sp>
    <dsp:sp modelId="{AA474DF9-F269-42DE-AB04-0B40DC87D5DF}">
      <dsp:nvSpPr>
        <dsp:cNvPr id="0" name=""/>
        <dsp:cNvSpPr/>
      </dsp:nvSpPr>
      <dsp:spPr>
        <a:xfrm>
          <a:off x="0" y="1025037"/>
          <a:ext cx="3224561" cy="918116"/>
        </a:xfrm>
        <a:prstGeom prst="chevron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2230" tIns="31115" rIns="0" bIns="3111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900" kern="1200" dirty="0" smtClean="0"/>
            <a:t>Об'єкт </a:t>
          </a:r>
          <a:endParaRPr lang="uk-UA" sz="4900" kern="1200" dirty="0"/>
        </a:p>
      </dsp:txBody>
      <dsp:txXfrm>
        <a:off x="459058" y="1025037"/>
        <a:ext cx="2306445" cy="918116"/>
      </dsp:txXfrm>
    </dsp:sp>
    <dsp:sp modelId="{33595D65-D7B1-468D-8AFC-81762714B794}">
      <dsp:nvSpPr>
        <dsp:cNvPr id="0" name=""/>
        <dsp:cNvSpPr/>
      </dsp:nvSpPr>
      <dsp:spPr>
        <a:xfrm>
          <a:off x="2912946" y="1095894"/>
          <a:ext cx="3770574" cy="7620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002060"/>
              </a:solidFill>
            </a:rPr>
            <a:t>Роздрібний продаж пива, алкоголю, тютюну, палива</a:t>
          </a:r>
          <a:endParaRPr lang="uk-UA" sz="2000" b="1" kern="1200" dirty="0">
            <a:solidFill>
              <a:srgbClr val="002060"/>
            </a:solidFill>
          </a:endParaRPr>
        </a:p>
      </dsp:txBody>
      <dsp:txXfrm>
        <a:off x="3293964" y="1095894"/>
        <a:ext cx="3008538" cy="762036"/>
      </dsp:txXfrm>
    </dsp:sp>
    <dsp:sp modelId="{043A8076-30F5-4DAE-BFAA-5C11E02B725F}">
      <dsp:nvSpPr>
        <dsp:cNvPr id="0" name=""/>
        <dsp:cNvSpPr/>
      </dsp:nvSpPr>
      <dsp:spPr>
        <a:xfrm>
          <a:off x="0" y="2032000"/>
          <a:ext cx="3218088" cy="918116"/>
        </a:xfrm>
        <a:prstGeom prst="chevron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2230" tIns="31115" rIns="0" bIns="3111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900" kern="1200" dirty="0" smtClean="0"/>
            <a:t>База</a:t>
          </a:r>
          <a:endParaRPr lang="uk-UA" sz="4900" kern="1200" dirty="0"/>
        </a:p>
      </dsp:txBody>
      <dsp:txXfrm>
        <a:off x="459058" y="2032000"/>
        <a:ext cx="2299972" cy="918116"/>
      </dsp:txXfrm>
    </dsp:sp>
    <dsp:sp modelId="{D4AE1323-308F-4E37-8330-969F1AEB4D45}">
      <dsp:nvSpPr>
        <dsp:cNvPr id="0" name=""/>
        <dsp:cNvSpPr/>
      </dsp:nvSpPr>
      <dsp:spPr>
        <a:xfrm>
          <a:off x="2906691" y="2088235"/>
          <a:ext cx="3855808" cy="7620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002060"/>
              </a:solidFill>
            </a:rPr>
            <a:t>Вартість реалізованого товару</a:t>
          </a:r>
          <a:endParaRPr lang="uk-UA" sz="2000" b="1" kern="1200" dirty="0">
            <a:solidFill>
              <a:srgbClr val="002060"/>
            </a:solidFill>
          </a:endParaRPr>
        </a:p>
      </dsp:txBody>
      <dsp:txXfrm>
        <a:off x="3287709" y="2088235"/>
        <a:ext cx="3093772" cy="762036"/>
      </dsp:txXfrm>
    </dsp:sp>
    <dsp:sp modelId="{340BD554-55A9-45F9-BDA4-8E3A71301088}">
      <dsp:nvSpPr>
        <dsp:cNvPr id="0" name=""/>
        <dsp:cNvSpPr/>
      </dsp:nvSpPr>
      <dsp:spPr>
        <a:xfrm>
          <a:off x="0" y="3038962"/>
          <a:ext cx="3218111" cy="918116"/>
        </a:xfrm>
        <a:prstGeom prst="chevron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2230" tIns="31115" rIns="0" bIns="3111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900" kern="1200" dirty="0" smtClean="0"/>
            <a:t>Ставка </a:t>
          </a:r>
          <a:endParaRPr lang="uk-UA" sz="4900" kern="1200" dirty="0"/>
        </a:p>
      </dsp:txBody>
      <dsp:txXfrm>
        <a:off x="459058" y="3038962"/>
        <a:ext cx="2299995" cy="9181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0.18081</cdr:x>
      <cdr:y>0.64025</cdr:y>
    </cdr:from>
    <cdr:to>
      <cdr:x>0.41299</cdr:x>
      <cdr:y>0.80304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96330" y="1651878"/>
          <a:ext cx="1279385" cy="420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1</a:t>
          </a:r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4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,</a:t>
          </a:r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5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 тис.</a:t>
          </a:r>
          <a:endParaRPr lang="uk-UA" sz="1800" b="1" dirty="0">
            <a:solidFill>
              <a:schemeClr val="bg1"/>
            </a:solidFill>
            <a:latin typeface="+mn-lt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0.31327</cdr:x>
      <cdr:y>0.35678</cdr:y>
    </cdr:from>
    <cdr:to>
      <cdr:x>0.56327</cdr:x>
      <cdr:y>0.51957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593435" y="920512"/>
          <a:ext cx="1271628" cy="4200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0,48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 тис.</a:t>
          </a:r>
          <a:endParaRPr lang="uk-UA" sz="1800" b="1" dirty="0">
            <a:solidFill>
              <a:schemeClr val="bg1"/>
            </a:solidFill>
            <a:latin typeface="+mn-lt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0.16886</cdr:x>
      <cdr:y>0.53263</cdr:y>
    </cdr:from>
    <cdr:to>
      <cdr:x>0.37939</cdr:x>
      <cdr:y>0.67216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53018" y="1351124"/>
          <a:ext cx="1063521" cy="353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4</a:t>
          </a:r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7,3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 </a:t>
          </a:r>
          <a:r>
            <a:rPr lang="uk-UA" sz="1800" b="1" kern="1200" dirty="0">
              <a:solidFill>
                <a:schemeClr val="bg1"/>
              </a:solidFill>
              <a:latin typeface="+mn-lt"/>
              <a:cs typeface="Arial" pitchFamily="34" charset="0"/>
            </a:rPr>
            <a:t>тис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.</a:t>
          </a:r>
          <a:endParaRPr lang="uk-UA" sz="1800" b="1" dirty="0">
            <a:solidFill>
              <a:schemeClr val="bg1"/>
            </a:solidFill>
            <a:latin typeface="+mn-lt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0.30314</cdr:x>
      <cdr:y>0.15607</cdr:y>
    </cdr:from>
    <cdr:to>
      <cdr:x>0.51696</cdr:x>
      <cdr:y>0.2956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531356" y="395899"/>
          <a:ext cx="1080126" cy="353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0,18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 </a:t>
          </a:r>
          <a:r>
            <a:rPr lang="uk-UA" sz="1800" b="1" kern="1200" dirty="0">
              <a:solidFill>
                <a:schemeClr val="bg1"/>
              </a:solidFill>
              <a:latin typeface="+mn-lt"/>
              <a:cs typeface="Arial" pitchFamily="34" charset="0"/>
            </a:rPr>
            <a:t>тис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.</a:t>
          </a:r>
          <a:endParaRPr lang="uk-UA" sz="1800" b="1" dirty="0">
            <a:solidFill>
              <a:schemeClr val="bg1"/>
            </a:solidFill>
            <a:latin typeface="+mn-lt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099" cy="496967"/>
          </a:xfrm>
          <a:prstGeom prst="rect">
            <a:avLst/>
          </a:prstGeom>
        </p:spPr>
        <p:txBody>
          <a:bodyPr vert="horz" lIns="91422" tIns="45712" rIns="91422" bIns="45712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54941" y="0"/>
            <a:ext cx="2949099" cy="496967"/>
          </a:xfrm>
          <a:prstGeom prst="rect">
            <a:avLst/>
          </a:prstGeom>
        </p:spPr>
        <p:txBody>
          <a:bodyPr vert="horz" lIns="91422" tIns="45712" rIns="91422" bIns="45712" rtlCol="0"/>
          <a:lstStyle>
            <a:lvl1pPr algn="r">
              <a:defRPr sz="1200"/>
            </a:lvl1pPr>
          </a:lstStyle>
          <a:p>
            <a:fld id="{1A851908-6C9A-47DF-9B0C-9844753D261C}" type="datetimeFigureOut">
              <a:rPr lang="uk-UA" smtClean="0"/>
              <a:t>09.09.2014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2" rIns="91422" bIns="45712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22" tIns="45712" rIns="91422" bIns="45712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2" y="9440648"/>
            <a:ext cx="2949099" cy="496967"/>
          </a:xfrm>
          <a:prstGeom prst="rect">
            <a:avLst/>
          </a:prstGeom>
        </p:spPr>
        <p:txBody>
          <a:bodyPr vert="horz" lIns="91422" tIns="45712" rIns="91422" bIns="45712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54941" y="9440648"/>
            <a:ext cx="2949099" cy="496967"/>
          </a:xfrm>
          <a:prstGeom prst="rect">
            <a:avLst/>
          </a:prstGeom>
        </p:spPr>
        <p:txBody>
          <a:bodyPr vert="horz" lIns="91422" tIns="45712" rIns="91422" bIns="45712" rtlCol="0" anchor="b"/>
          <a:lstStyle>
            <a:lvl1pPr algn="r">
              <a:defRPr sz="1200"/>
            </a:lvl1pPr>
          </a:lstStyle>
          <a:p>
            <a:fld id="{57C6DA86-E821-4E15-9B3B-AD5986B58FE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2752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920750" y="746125"/>
            <a:ext cx="4965700" cy="3725863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EB8B6C-09C7-452B-A85C-1CC6BDC7B0A2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1519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96BC59-52C6-48A7-BB45-02565141CE5B}" type="slidenum">
              <a:rPr lang="uk-UA" smtClean="0"/>
              <a:pPr>
                <a:defRPr/>
              </a:pPr>
              <a:t>5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96BC59-52C6-48A7-BB45-02565141CE5B}" type="slidenum">
              <a:rPr lang="uk-UA" smtClean="0"/>
              <a:pPr>
                <a:defRPr/>
              </a:pPr>
              <a:t>6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96BC59-52C6-48A7-BB45-02565141CE5B}" type="slidenum">
              <a:rPr lang="uk-UA" smtClean="0"/>
              <a:pPr>
                <a:defRPr/>
              </a:pPr>
              <a:t>11</a:t>
            </a:fld>
            <a:endParaRPr lang="uk-U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96BC59-52C6-48A7-BB45-02565141CE5B}" type="slidenum">
              <a:rPr lang="uk-UA" smtClean="0"/>
              <a:pPr>
                <a:defRPr/>
              </a:pPr>
              <a:t>15</a:t>
            </a:fld>
            <a:endParaRPr lang="uk-U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96BC59-52C6-48A7-BB45-02565141CE5B}" type="slidenum">
              <a:rPr lang="uk-UA" smtClean="0"/>
              <a:pPr>
                <a:defRPr/>
              </a:pPr>
              <a:t>24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96BC59-52C6-48A7-BB45-02565141CE5B}" type="slidenum">
              <a:rPr lang="uk-UA" smtClean="0"/>
              <a:pPr>
                <a:defRPr/>
              </a:pPr>
              <a:t>28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7713"/>
            <a:ext cx="4972050" cy="37290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0647A4E-B00F-461A-A147-C77E03C9AFFB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848F-B6FD-45D7-85BF-E803505BC8D3}" type="datetimeFigureOut">
              <a:rPr lang="uk-UA" smtClean="0"/>
              <a:t>09.09.2014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638D-14F2-4DF9-915A-6469FD1E5E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1323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848F-B6FD-45D7-85BF-E803505BC8D3}" type="datetimeFigureOut">
              <a:rPr lang="uk-UA" smtClean="0"/>
              <a:t>09.09.2014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638D-14F2-4DF9-915A-6469FD1E5E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9205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848F-B6FD-45D7-85BF-E803505BC8D3}" type="datetimeFigureOut">
              <a:rPr lang="uk-UA" smtClean="0"/>
              <a:t>09.09.2014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638D-14F2-4DF9-915A-6469FD1E5E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3819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Заголовок і два об'єкти поверх текст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half" idx="3"/>
          </p:nvPr>
        </p:nvSpPr>
        <p:spPr>
          <a:xfrm>
            <a:off x="457200" y="3938589"/>
            <a:ext cx="8229600" cy="2187575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E93A7-53ED-4A5B-B5DE-29E2EEEBB258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731105"/>
      </p:ext>
    </p:extLst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848F-B6FD-45D7-85BF-E803505BC8D3}" type="datetimeFigureOut">
              <a:rPr lang="uk-UA" smtClean="0"/>
              <a:t>09.09.2014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638D-14F2-4DF9-915A-6469FD1E5E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1400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848F-B6FD-45D7-85BF-E803505BC8D3}" type="datetimeFigureOut">
              <a:rPr lang="uk-UA" smtClean="0"/>
              <a:t>09.09.2014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638D-14F2-4DF9-915A-6469FD1E5E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7487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848F-B6FD-45D7-85BF-E803505BC8D3}" type="datetimeFigureOut">
              <a:rPr lang="uk-UA" smtClean="0"/>
              <a:t>09.09.2014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638D-14F2-4DF9-915A-6469FD1E5E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328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848F-B6FD-45D7-85BF-E803505BC8D3}" type="datetimeFigureOut">
              <a:rPr lang="uk-UA" smtClean="0"/>
              <a:t>09.09.2014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638D-14F2-4DF9-915A-6469FD1E5E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2732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848F-B6FD-45D7-85BF-E803505BC8D3}" type="datetimeFigureOut">
              <a:rPr lang="uk-UA" smtClean="0"/>
              <a:t>09.09.2014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638D-14F2-4DF9-915A-6469FD1E5E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4737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848F-B6FD-45D7-85BF-E803505BC8D3}" type="datetimeFigureOut">
              <a:rPr lang="uk-UA" smtClean="0"/>
              <a:t>09.09.2014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638D-14F2-4DF9-915A-6469FD1E5E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4577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848F-B6FD-45D7-85BF-E803505BC8D3}" type="datetimeFigureOut">
              <a:rPr lang="uk-UA" smtClean="0"/>
              <a:t>09.09.2014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638D-14F2-4DF9-915A-6469FD1E5E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700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848F-B6FD-45D7-85BF-E803505BC8D3}" type="datetimeFigureOut">
              <a:rPr lang="uk-UA" smtClean="0"/>
              <a:t>09.09.2014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638D-14F2-4DF9-915A-6469FD1E5E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5198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5848F-B6FD-45D7-85BF-E803505BC8D3}" type="datetimeFigureOut">
              <a:rPr lang="uk-UA" smtClean="0"/>
              <a:t>09.09.2014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4638D-14F2-4DF9-915A-6469FD1E5E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660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8313" y="1719266"/>
            <a:ext cx="8229600" cy="3096567"/>
          </a:xfrm>
        </p:spPr>
        <p:txBody>
          <a:bodyPr>
            <a:normAutofit/>
          </a:bodyPr>
          <a:lstStyle/>
          <a:p>
            <a:pPr marL="0" indent="0" algn="ctr">
              <a:buFont typeface="Arial" pitchFamily="34" charset="0"/>
              <a:buNone/>
              <a:defRPr/>
            </a:pPr>
            <a:endParaRPr lang="uk-UA" sz="3600" b="1" dirty="0" smtClean="0"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r>
              <a:rPr lang="uk-UA" sz="3600" b="1" dirty="0" smtClean="0">
                <a:solidFill>
                  <a:srgbClr val="002060"/>
                </a:solidFill>
                <a:cs typeface="Arial" pitchFamily="34" charset="0"/>
              </a:rPr>
              <a:t>Концепція податкової реформи</a:t>
            </a:r>
            <a:endParaRPr lang="uk-UA" sz="36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1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435280" cy="490066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</a:rPr>
              <a:t>Реформування податку </a:t>
            </a: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</a:rPr>
              <a:t>на </a:t>
            </a: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</a:rPr>
              <a:t>нерухоме майно, відмінне від земельної ділянки</a:t>
            </a:r>
            <a:endParaRPr lang="ru-RU" sz="2000" b="1" i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13" name="Групувати 12"/>
          <p:cNvGrpSpPr/>
          <p:nvPr/>
        </p:nvGrpSpPr>
        <p:grpSpPr>
          <a:xfrm rot="5400000">
            <a:off x="4591366" y="2085076"/>
            <a:ext cx="4685641" cy="4050886"/>
            <a:chOff x="-1411581" y="-267665"/>
            <a:chExt cx="4685641" cy="4050886"/>
          </a:xfrm>
        </p:grpSpPr>
        <p:sp>
          <p:nvSpPr>
            <p:cNvPr id="17" name="Полілінія 16"/>
            <p:cNvSpPr/>
            <p:nvPr/>
          </p:nvSpPr>
          <p:spPr>
            <a:xfrm rot="16200000">
              <a:off x="-2840756" y="1389526"/>
              <a:ext cx="3223510" cy="365159"/>
            </a:xfrm>
            <a:custGeom>
              <a:avLst/>
              <a:gdLst>
                <a:gd name="connsiteX0" fmla="*/ 0 w 5183938"/>
                <a:gd name="connsiteY0" fmla="*/ 0 h 365159"/>
                <a:gd name="connsiteX1" fmla="*/ 5183938 w 5183938"/>
                <a:gd name="connsiteY1" fmla="*/ 0 h 365159"/>
                <a:gd name="connsiteX2" fmla="*/ 5183938 w 5183938"/>
                <a:gd name="connsiteY2" fmla="*/ 365159 h 365159"/>
                <a:gd name="connsiteX3" fmla="*/ 0 w 5183938"/>
                <a:gd name="connsiteY3" fmla="*/ 365159 h 365159"/>
                <a:gd name="connsiteX4" fmla="*/ 0 w 5183938"/>
                <a:gd name="connsiteY4" fmla="*/ 0 h 365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83938" h="365159">
                  <a:moveTo>
                    <a:pt x="0" y="0"/>
                  </a:moveTo>
                  <a:lnTo>
                    <a:pt x="5183938" y="0"/>
                  </a:lnTo>
                  <a:lnTo>
                    <a:pt x="5183938" y="365159"/>
                  </a:lnTo>
                  <a:lnTo>
                    <a:pt x="0" y="36515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69" tIns="13969" rIns="13970" bIns="13970" numCol="1" spcCol="127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uk-UA" sz="1500" b="1" u="none" kern="1200" dirty="0" smtClean="0">
                  <a:solidFill>
                    <a:schemeClr val="tx1"/>
                  </a:solidFill>
                </a:rPr>
                <a:t>Розширення бази оподаткування</a:t>
              </a:r>
              <a:endParaRPr lang="uk-UA" sz="1500" b="1" u="none" kern="1200" dirty="0">
                <a:solidFill>
                  <a:schemeClr val="tx1"/>
                </a:solidFill>
              </a:endParaRPr>
            </a:p>
          </p:txBody>
        </p:sp>
        <p:sp>
          <p:nvSpPr>
            <p:cNvPr id="18" name="Полілінія 17"/>
            <p:cNvSpPr/>
            <p:nvPr/>
          </p:nvSpPr>
          <p:spPr>
            <a:xfrm rot="16200000">
              <a:off x="-1883733" y="1001696"/>
              <a:ext cx="4050883" cy="1512167"/>
            </a:xfrm>
            <a:custGeom>
              <a:avLst/>
              <a:gdLst>
                <a:gd name="connsiteX0" fmla="*/ 0 w 3230630"/>
                <a:gd name="connsiteY0" fmla="*/ 0 h 2132560"/>
                <a:gd name="connsiteX1" fmla="*/ 3230630 w 3230630"/>
                <a:gd name="connsiteY1" fmla="*/ 0 h 2132560"/>
                <a:gd name="connsiteX2" fmla="*/ 3230630 w 3230630"/>
                <a:gd name="connsiteY2" fmla="*/ 2132560 h 2132560"/>
                <a:gd name="connsiteX3" fmla="*/ 0 w 3230630"/>
                <a:gd name="connsiteY3" fmla="*/ 2132560 h 2132560"/>
                <a:gd name="connsiteX4" fmla="*/ 0 w 3230630"/>
                <a:gd name="connsiteY4" fmla="*/ 0 h 2132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30630" h="2132560">
                  <a:moveTo>
                    <a:pt x="0" y="0"/>
                  </a:moveTo>
                  <a:lnTo>
                    <a:pt x="3230630" y="0"/>
                  </a:lnTo>
                  <a:lnTo>
                    <a:pt x="3230630" y="2132560"/>
                  </a:lnTo>
                  <a:lnTo>
                    <a:pt x="0" y="21325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uk-UA" sz="1400" b="1" i="1" u="sng" kern="1200" dirty="0" smtClean="0">
                  <a:solidFill>
                    <a:srgbClr val="002060"/>
                  </a:solidFill>
                </a:rPr>
                <a:t>Запровадити оподаткування комерційної (нежитлової) нерухомості</a:t>
              </a:r>
              <a:r>
                <a:rPr lang="uk-UA" sz="1400" u="sng" kern="1200" dirty="0" smtClean="0">
                  <a:solidFill>
                    <a:srgbClr val="002060"/>
                  </a:solidFill>
                </a:rPr>
                <a:t> </a:t>
              </a:r>
              <a:r>
                <a:rPr lang="uk-UA" sz="1400" i="1" kern="1200" dirty="0" smtClean="0">
                  <a:solidFill>
                    <a:srgbClr val="002060"/>
                  </a:solidFill>
                </a:rPr>
                <a:t>(будівлі готельні, будівлі офісні, будівлі торговельні, гаражі, будівлі підприємств та склади, будинки для проведення лотерей, будівлі лазень).</a:t>
              </a:r>
              <a:endParaRPr lang="uk-UA" sz="1400" kern="1200" dirty="0">
                <a:solidFill>
                  <a:srgbClr val="002060"/>
                </a:solidFill>
              </a:endParaRPr>
            </a:p>
          </p:txBody>
        </p:sp>
        <p:sp>
          <p:nvSpPr>
            <p:cNvPr id="19" name="Полілінія 18"/>
            <p:cNvSpPr/>
            <p:nvPr/>
          </p:nvSpPr>
          <p:spPr>
            <a:xfrm rot="16200000">
              <a:off x="-479577" y="1325732"/>
              <a:ext cx="4050884" cy="864094"/>
            </a:xfrm>
            <a:custGeom>
              <a:avLst/>
              <a:gdLst>
                <a:gd name="connsiteX0" fmla="*/ 0 w 3230630"/>
                <a:gd name="connsiteY0" fmla="*/ 0 h 1502814"/>
                <a:gd name="connsiteX1" fmla="*/ 3230630 w 3230630"/>
                <a:gd name="connsiteY1" fmla="*/ 0 h 1502814"/>
                <a:gd name="connsiteX2" fmla="*/ 3230630 w 3230630"/>
                <a:gd name="connsiteY2" fmla="*/ 1502814 h 1502814"/>
                <a:gd name="connsiteX3" fmla="*/ 0 w 3230630"/>
                <a:gd name="connsiteY3" fmla="*/ 1502814 h 1502814"/>
                <a:gd name="connsiteX4" fmla="*/ 0 w 3230630"/>
                <a:gd name="connsiteY4" fmla="*/ 0 h 1502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30630" h="1502814">
                  <a:moveTo>
                    <a:pt x="0" y="0"/>
                  </a:moveTo>
                  <a:lnTo>
                    <a:pt x="3230630" y="0"/>
                  </a:lnTo>
                  <a:lnTo>
                    <a:pt x="3230630" y="1502814"/>
                  </a:lnTo>
                  <a:lnTo>
                    <a:pt x="0" y="15028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marR="0" lvl="0" indent="0" algn="ctr" defTabSz="8890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uk-UA" sz="1400" b="1" i="1" u="sng" kern="1200" dirty="0" smtClean="0">
                  <a:solidFill>
                    <a:srgbClr val="002060"/>
                  </a:solidFill>
                  <a:cs typeface="Times New Roman" pitchFamily="18" charset="0"/>
                </a:rPr>
                <a:t>С</a:t>
              </a:r>
              <a:r>
                <a:rPr lang="uk-UA" sz="1400" b="1" i="1" u="sng" kern="1200" dirty="0" smtClean="0">
                  <a:solidFill>
                    <a:srgbClr val="002060"/>
                  </a:solidFill>
                </a:rPr>
                <a:t>тавка податку</a:t>
              </a:r>
            </a:p>
            <a:p>
              <a:pPr marL="0" marR="0" lvl="0" indent="0" algn="ctr" defTabSz="8890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uk-UA" sz="1400" kern="1200" dirty="0" smtClean="0">
                  <a:solidFill>
                    <a:srgbClr val="002060"/>
                  </a:solidFill>
                </a:rPr>
                <a:t>для нежитлової нерухомості – </a:t>
              </a:r>
              <a:r>
                <a:rPr lang="uk-UA" sz="1400" b="1" kern="1200" dirty="0" smtClean="0">
                  <a:solidFill>
                    <a:srgbClr val="002060"/>
                  </a:solidFill>
                </a:rPr>
                <a:t>не більше 2% розміру мінімальної зарплати (</a:t>
              </a:r>
              <a:r>
                <a:rPr lang="uk-UA" sz="1400" i="1" kern="1200" dirty="0" smtClean="0">
                  <a:solidFill>
                    <a:srgbClr val="002060"/>
                  </a:solidFill>
                </a:rPr>
                <a:t>24,36 грн.) </a:t>
              </a:r>
              <a:r>
                <a:rPr lang="uk-UA" sz="1400" b="1" kern="1200" dirty="0" smtClean="0">
                  <a:solidFill>
                    <a:srgbClr val="002060"/>
                  </a:solidFill>
                </a:rPr>
                <a:t>за 1 кв. м (на рік)</a:t>
              </a:r>
              <a:endParaRPr lang="uk-UA" sz="1400" kern="1200" dirty="0" smtClean="0">
                <a:solidFill>
                  <a:schemeClr val="tx1"/>
                </a:solidFill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400" kern="1200" dirty="0">
                <a:solidFill>
                  <a:schemeClr val="tx1"/>
                </a:solidFill>
              </a:endParaRPr>
            </a:p>
          </p:txBody>
        </p:sp>
        <p:sp>
          <p:nvSpPr>
            <p:cNvPr id="20" name="Полілінія 19"/>
            <p:cNvSpPr/>
            <p:nvPr/>
          </p:nvSpPr>
          <p:spPr>
            <a:xfrm rot="16200000">
              <a:off x="708558" y="1217717"/>
              <a:ext cx="4050884" cy="1080120"/>
            </a:xfrm>
            <a:custGeom>
              <a:avLst/>
              <a:gdLst>
                <a:gd name="connsiteX0" fmla="*/ 0 w 3230630"/>
                <a:gd name="connsiteY0" fmla="*/ 0 h 1462254"/>
                <a:gd name="connsiteX1" fmla="*/ 3230630 w 3230630"/>
                <a:gd name="connsiteY1" fmla="*/ 0 h 1462254"/>
                <a:gd name="connsiteX2" fmla="*/ 3230630 w 3230630"/>
                <a:gd name="connsiteY2" fmla="*/ 1462254 h 1462254"/>
                <a:gd name="connsiteX3" fmla="*/ 0 w 3230630"/>
                <a:gd name="connsiteY3" fmla="*/ 1462254 h 1462254"/>
                <a:gd name="connsiteX4" fmla="*/ 0 w 3230630"/>
                <a:gd name="connsiteY4" fmla="*/ 0 h 1462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30630" h="1462254">
                  <a:moveTo>
                    <a:pt x="0" y="0"/>
                  </a:moveTo>
                  <a:lnTo>
                    <a:pt x="3230630" y="0"/>
                  </a:lnTo>
                  <a:lnTo>
                    <a:pt x="3230630" y="1462254"/>
                  </a:lnTo>
                  <a:lnTo>
                    <a:pt x="0" y="14622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b="1" i="1" u="none" kern="1200" dirty="0" smtClean="0">
                  <a:solidFill>
                    <a:srgbClr val="002060"/>
                  </a:solidFill>
                </a:rPr>
                <a:t>Рішення щодо запровадження податку</a:t>
              </a:r>
              <a:r>
                <a:rPr lang="uk-UA" sz="1400" u="none" kern="1200" dirty="0" smtClean="0">
                  <a:solidFill>
                    <a:srgbClr val="002060"/>
                  </a:solidFill>
                </a:rPr>
                <a:t> на нерухоме майно, а також ставки для об</a:t>
              </a:r>
              <a:r>
                <a:rPr lang="en-US" sz="1400" u="none" kern="1200" dirty="0" smtClean="0">
                  <a:solidFill>
                    <a:srgbClr val="002060"/>
                  </a:solidFill>
                </a:rPr>
                <a:t>’</a:t>
              </a:r>
              <a:r>
                <a:rPr lang="uk-UA" sz="1400" u="none" kern="1200" dirty="0" err="1" smtClean="0">
                  <a:solidFill>
                    <a:srgbClr val="002060"/>
                  </a:solidFill>
                </a:rPr>
                <a:t>єктів</a:t>
              </a:r>
              <a:r>
                <a:rPr lang="uk-UA" sz="1400" u="none" kern="1200" dirty="0" smtClean="0">
                  <a:solidFill>
                    <a:srgbClr val="002060"/>
                  </a:solidFill>
                </a:rPr>
                <a:t> нежитлової нерухомості, </a:t>
              </a:r>
              <a:r>
                <a:rPr lang="uk-UA" sz="1400" b="1" i="1" u="none" kern="1200" dirty="0" smtClean="0">
                  <a:solidFill>
                    <a:srgbClr val="002060"/>
                  </a:solidFill>
                </a:rPr>
                <a:t>прийматимуться органами місцевого самоврядування</a:t>
              </a:r>
              <a:r>
                <a:rPr lang="uk-UA" sz="1400" u="none" kern="1200" dirty="0" smtClean="0">
                  <a:solidFill>
                    <a:srgbClr val="002060"/>
                  </a:solidFill>
                </a:rPr>
                <a:t>.</a:t>
              </a:r>
              <a:endParaRPr lang="uk-UA" sz="1400" u="none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Групувати 20"/>
          <p:cNvGrpSpPr/>
          <p:nvPr/>
        </p:nvGrpSpPr>
        <p:grpSpPr>
          <a:xfrm rot="5400000">
            <a:off x="1267812" y="1190267"/>
            <a:ext cx="2135251" cy="3350329"/>
            <a:chOff x="3504664" y="1635728"/>
            <a:chExt cx="1818723" cy="3184321"/>
          </a:xfrm>
        </p:grpSpPr>
        <p:sp>
          <p:nvSpPr>
            <p:cNvPr id="24" name="Полілінія 23"/>
            <p:cNvSpPr/>
            <p:nvPr/>
          </p:nvSpPr>
          <p:spPr>
            <a:xfrm rot="16200000">
              <a:off x="2651424" y="3118866"/>
              <a:ext cx="2053202" cy="346721"/>
            </a:xfrm>
            <a:custGeom>
              <a:avLst/>
              <a:gdLst>
                <a:gd name="connsiteX0" fmla="*/ 0 w 4922181"/>
                <a:gd name="connsiteY0" fmla="*/ 0 h 346721"/>
                <a:gd name="connsiteX1" fmla="*/ 4922181 w 4922181"/>
                <a:gd name="connsiteY1" fmla="*/ 0 h 346721"/>
                <a:gd name="connsiteX2" fmla="*/ 4922181 w 4922181"/>
                <a:gd name="connsiteY2" fmla="*/ 346721 h 346721"/>
                <a:gd name="connsiteX3" fmla="*/ 0 w 4922181"/>
                <a:gd name="connsiteY3" fmla="*/ 346721 h 346721"/>
                <a:gd name="connsiteX4" fmla="*/ 0 w 4922181"/>
                <a:gd name="connsiteY4" fmla="*/ 0 h 346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2181" h="346721">
                  <a:moveTo>
                    <a:pt x="0" y="0"/>
                  </a:moveTo>
                  <a:lnTo>
                    <a:pt x="4922181" y="0"/>
                  </a:lnTo>
                  <a:lnTo>
                    <a:pt x="4922181" y="346721"/>
                  </a:lnTo>
                  <a:lnTo>
                    <a:pt x="0" y="346721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69" tIns="13970" rIns="13971" bIns="13970" numCol="1" spcCol="127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uk-UA" sz="1500" b="1" u="none" kern="1200" dirty="0" smtClean="0">
                  <a:solidFill>
                    <a:schemeClr val="tx1"/>
                  </a:solidFill>
                </a:rPr>
                <a:t>Перегляд пільг</a:t>
              </a:r>
              <a:endParaRPr lang="uk-UA" sz="1500" b="1" u="none" kern="1200" dirty="0">
                <a:solidFill>
                  <a:schemeClr val="tx1"/>
                </a:solidFill>
              </a:endParaRPr>
            </a:p>
          </p:txBody>
        </p:sp>
        <p:sp>
          <p:nvSpPr>
            <p:cNvPr id="25" name="Полілінія 24"/>
            <p:cNvSpPr/>
            <p:nvPr/>
          </p:nvSpPr>
          <p:spPr>
            <a:xfrm rot="16200000">
              <a:off x="3056557" y="2553219"/>
              <a:ext cx="3184321" cy="1349339"/>
            </a:xfrm>
            <a:custGeom>
              <a:avLst/>
              <a:gdLst>
                <a:gd name="connsiteX0" fmla="*/ 0 w 3067503"/>
                <a:gd name="connsiteY0" fmla="*/ 0 h 2298373"/>
                <a:gd name="connsiteX1" fmla="*/ 3067503 w 3067503"/>
                <a:gd name="connsiteY1" fmla="*/ 0 h 2298373"/>
                <a:gd name="connsiteX2" fmla="*/ 3067503 w 3067503"/>
                <a:gd name="connsiteY2" fmla="*/ 2298373 h 2298373"/>
                <a:gd name="connsiteX3" fmla="*/ 0 w 3067503"/>
                <a:gd name="connsiteY3" fmla="*/ 2298373 h 2298373"/>
                <a:gd name="connsiteX4" fmla="*/ 0 w 3067503"/>
                <a:gd name="connsiteY4" fmla="*/ 0 h 2298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67503" h="2298373">
                  <a:moveTo>
                    <a:pt x="0" y="0"/>
                  </a:moveTo>
                  <a:lnTo>
                    <a:pt x="3067503" y="0"/>
                  </a:lnTo>
                  <a:lnTo>
                    <a:pt x="3067503" y="2298373"/>
                  </a:lnTo>
                  <a:lnTo>
                    <a:pt x="0" y="22983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uk-UA" sz="1400" b="1" i="1" u="sng" kern="1200" dirty="0" smtClean="0">
                  <a:solidFill>
                    <a:srgbClr val="002060"/>
                  </a:solidFill>
                </a:rPr>
                <a:t>Відмовитись від застосування неоподатковуваного мінімуму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uk-UA" sz="1400" b="0" i="0" u="none" kern="1200" dirty="0" smtClean="0">
                  <a:solidFill>
                    <a:srgbClr val="002060"/>
                  </a:solidFill>
                </a:rPr>
                <a:t>загальної площі житлової нерухомості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uk-UA" sz="1400" b="0" i="0" u="none" kern="1200" dirty="0" smtClean="0">
                  <a:solidFill>
                    <a:srgbClr val="002060"/>
                  </a:solidFill>
                </a:rPr>
                <a:t>(оподатковувати таку площу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uk-UA" sz="1400" b="0" i="0" u="none" kern="1200" dirty="0" smtClean="0">
                  <a:solidFill>
                    <a:srgbClr val="002060"/>
                  </a:solidFill>
                </a:rPr>
                <a:t>починаючи з першог</a:t>
              </a:r>
              <a:r>
                <a:rPr lang="uk-UA" sz="1400" dirty="0" smtClean="0">
                  <a:solidFill>
                    <a:srgbClr val="002060"/>
                  </a:solidFill>
                </a:rPr>
                <a:t>о метра)</a:t>
              </a:r>
              <a:endParaRPr lang="uk-UA" sz="1400" b="0" i="0" u="none" kern="1200" dirty="0">
                <a:solidFill>
                  <a:srgbClr val="002060"/>
                </a:solidFill>
              </a:endParaRPr>
            </a:p>
          </p:txBody>
        </p:sp>
      </p:grpSp>
      <p:sp>
        <p:nvSpPr>
          <p:cNvPr id="27" name="Овал 26"/>
          <p:cNvSpPr/>
          <p:nvPr/>
        </p:nvSpPr>
        <p:spPr>
          <a:xfrm>
            <a:off x="467544" y="908720"/>
            <a:ext cx="3446919" cy="57606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500" b="1" u="sng" dirty="0" smtClean="0">
                <a:solidFill>
                  <a:srgbClr val="C00000"/>
                </a:solidFill>
              </a:rPr>
              <a:t>ЖИТЛОВА НЕРУХОМІСТЬ</a:t>
            </a:r>
            <a:endParaRPr lang="uk-UA" sz="1500" b="1" u="sng" dirty="0">
              <a:solidFill>
                <a:srgbClr val="C00000"/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5122657" y="908720"/>
            <a:ext cx="3553799" cy="57606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500" b="1" u="sng" dirty="0" smtClean="0">
                <a:solidFill>
                  <a:srgbClr val="C00000"/>
                </a:solidFill>
              </a:rPr>
              <a:t>НЕЖИТЛОВА НЕРУХОМІСТЬ</a:t>
            </a:r>
            <a:endParaRPr lang="uk-UA" sz="1500" b="1" u="sng" dirty="0">
              <a:solidFill>
                <a:srgbClr val="C00000"/>
              </a:solidFill>
            </a:endParaRPr>
          </a:p>
        </p:txBody>
      </p:sp>
      <p:cxnSp>
        <p:nvCxnSpPr>
          <p:cNvPr id="37" name="Пряма сполучна лінія 36"/>
          <p:cNvCxnSpPr/>
          <p:nvPr/>
        </p:nvCxnSpPr>
        <p:spPr>
          <a:xfrm flipH="1" flipV="1">
            <a:off x="395536" y="2001333"/>
            <a:ext cx="792088" cy="4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 сполучна лінія 38"/>
          <p:cNvCxnSpPr/>
          <p:nvPr/>
        </p:nvCxnSpPr>
        <p:spPr>
          <a:xfrm>
            <a:off x="395536" y="2001333"/>
            <a:ext cx="0" cy="2435779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 зі стрілкою 40"/>
          <p:cNvCxnSpPr/>
          <p:nvPr/>
        </p:nvCxnSpPr>
        <p:spPr>
          <a:xfrm>
            <a:off x="395536" y="3140968"/>
            <a:ext cx="264735" cy="0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 зі стрілкою 41"/>
          <p:cNvCxnSpPr/>
          <p:nvPr/>
        </p:nvCxnSpPr>
        <p:spPr>
          <a:xfrm>
            <a:off x="395536" y="4437112"/>
            <a:ext cx="264735" cy="0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 сполучна лінія 45"/>
          <p:cNvCxnSpPr/>
          <p:nvPr/>
        </p:nvCxnSpPr>
        <p:spPr>
          <a:xfrm>
            <a:off x="4644008" y="2001333"/>
            <a:ext cx="0" cy="3911945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 зі стрілкою 47"/>
          <p:cNvCxnSpPr/>
          <p:nvPr/>
        </p:nvCxnSpPr>
        <p:spPr>
          <a:xfrm>
            <a:off x="4630677" y="3284984"/>
            <a:ext cx="264735" cy="0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 зі стрілкою 48"/>
          <p:cNvCxnSpPr/>
          <p:nvPr/>
        </p:nvCxnSpPr>
        <p:spPr>
          <a:xfrm>
            <a:off x="4630677" y="4725144"/>
            <a:ext cx="264735" cy="0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 зі стрілкою 49"/>
          <p:cNvCxnSpPr/>
          <p:nvPr/>
        </p:nvCxnSpPr>
        <p:spPr>
          <a:xfrm>
            <a:off x="4644008" y="5913278"/>
            <a:ext cx="264735" cy="0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 сполучна лінія 50"/>
          <p:cNvCxnSpPr/>
          <p:nvPr/>
        </p:nvCxnSpPr>
        <p:spPr>
          <a:xfrm flipH="1">
            <a:off x="4644008" y="2001333"/>
            <a:ext cx="864096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2.3</a:t>
            </a:r>
            <a:endParaRPr lang="uk-UA" sz="1400" b="1" dirty="0"/>
          </a:p>
        </p:txBody>
      </p:sp>
      <p:sp>
        <p:nvSpPr>
          <p:cNvPr id="28" name="Полілінія 27"/>
          <p:cNvSpPr/>
          <p:nvPr/>
        </p:nvSpPr>
        <p:spPr>
          <a:xfrm>
            <a:off x="700373" y="4077077"/>
            <a:ext cx="3310229" cy="1296143"/>
          </a:xfrm>
          <a:custGeom>
            <a:avLst/>
            <a:gdLst>
              <a:gd name="connsiteX0" fmla="*/ 0 w 3067503"/>
              <a:gd name="connsiteY0" fmla="*/ 0 h 1414783"/>
              <a:gd name="connsiteX1" fmla="*/ 3067503 w 3067503"/>
              <a:gd name="connsiteY1" fmla="*/ 0 h 1414783"/>
              <a:gd name="connsiteX2" fmla="*/ 3067503 w 3067503"/>
              <a:gd name="connsiteY2" fmla="*/ 1414783 h 1414783"/>
              <a:gd name="connsiteX3" fmla="*/ 0 w 3067503"/>
              <a:gd name="connsiteY3" fmla="*/ 1414783 h 1414783"/>
              <a:gd name="connsiteX4" fmla="*/ 0 w 3067503"/>
              <a:gd name="connsiteY4" fmla="*/ 0 h 141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503" h="1414783">
                <a:moveTo>
                  <a:pt x="0" y="0"/>
                </a:moveTo>
                <a:lnTo>
                  <a:pt x="3067503" y="0"/>
                </a:lnTo>
                <a:lnTo>
                  <a:pt x="3067503" y="1414783"/>
                </a:lnTo>
                <a:lnTo>
                  <a:pt x="0" y="14147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525" tIns="9525" rIns="9525" bIns="9525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500" b="1" i="1" kern="1200" dirty="0" smtClean="0">
                <a:solidFill>
                  <a:srgbClr val="002060"/>
                </a:solidFill>
              </a:rPr>
              <a:t>Скасувати диференційовані ставки </a:t>
            </a:r>
            <a:r>
              <a:rPr lang="uk-UA" sz="1500" kern="1200" dirty="0" smtClean="0">
                <a:solidFill>
                  <a:srgbClr val="002060"/>
                </a:solidFill>
              </a:rPr>
              <a:t>податку (1% та 2,7%) і </a:t>
            </a:r>
            <a:r>
              <a:rPr lang="uk-UA" sz="1500" b="1" i="1" kern="1200" dirty="0" smtClean="0">
                <a:solidFill>
                  <a:srgbClr val="002060"/>
                </a:solidFill>
              </a:rPr>
              <a:t>встановити на рівні до 2%</a:t>
            </a:r>
            <a:r>
              <a:rPr lang="uk-UA" sz="1500" kern="1200" dirty="0" smtClean="0">
                <a:solidFill>
                  <a:srgbClr val="002060"/>
                </a:solidFill>
              </a:rPr>
              <a:t> мінімальної зарплати за         1 </a:t>
            </a:r>
            <a:r>
              <a:rPr lang="uk-UA" sz="1500" kern="1200" dirty="0" err="1" smtClean="0">
                <a:solidFill>
                  <a:srgbClr val="002060"/>
                </a:solidFill>
              </a:rPr>
              <a:t>кв.м</a:t>
            </a:r>
            <a:r>
              <a:rPr lang="uk-UA" sz="1500" kern="1200" dirty="0" smtClean="0">
                <a:solidFill>
                  <a:srgbClr val="002060"/>
                </a:solidFill>
              </a:rPr>
              <a:t>. (</a:t>
            </a:r>
            <a:r>
              <a:rPr lang="uk-UA" sz="1500" b="1" i="1" kern="1200" dirty="0" smtClean="0">
                <a:solidFill>
                  <a:srgbClr val="002060"/>
                </a:solidFill>
              </a:rPr>
              <a:t>за рішенням місцевих органів влади</a:t>
            </a:r>
            <a:r>
              <a:rPr lang="uk-UA" sz="1500" kern="1200" dirty="0" smtClean="0">
                <a:solidFill>
                  <a:srgbClr val="002060"/>
                </a:solidFill>
              </a:rPr>
              <a:t>)</a:t>
            </a:r>
            <a:endParaRPr lang="uk-UA" sz="1500" kern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531278"/>
      </p:ext>
    </p:extLst>
  </p:cSld>
  <p:clrMapOvr>
    <a:masterClrMapping/>
  </p:clrMapOvr>
  <p:transition>
    <p:push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50334" y="404664"/>
            <a:ext cx="7892416" cy="86451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t>Переведення </a:t>
            </a:r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t>окремих податків </a:t>
            </a:r>
          </a:p>
          <a:p>
            <a:pPr marL="0" indent="0" algn="ctr">
              <a:buNone/>
            </a:pPr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t>із </a:t>
            </a:r>
            <a:r>
              <a:rPr lang="uk-UA" b="1" dirty="0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t>загальнодержавних </a:t>
            </a:r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t>до місцевих</a:t>
            </a:r>
            <a:endParaRPr lang="uk-UA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cxnSp>
        <p:nvCxnSpPr>
          <p:cNvPr id="4" name="Пряма сполучна лінія 3"/>
          <p:cNvCxnSpPr/>
          <p:nvPr/>
        </p:nvCxnSpPr>
        <p:spPr>
          <a:xfrm>
            <a:off x="1331639" y="1268413"/>
            <a:ext cx="71281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кутник 1"/>
          <p:cNvSpPr/>
          <p:nvPr/>
        </p:nvSpPr>
        <p:spPr>
          <a:xfrm>
            <a:off x="1043609" y="1412776"/>
            <a:ext cx="7488832" cy="34563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1950" indent="-3619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uk-UA" sz="2400" b="1" dirty="0" smtClean="0">
                <a:solidFill>
                  <a:srgbClr val="002060"/>
                </a:solidFill>
                <a:cs typeface="Arial" pitchFamily="34" charset="0"/>
              </a:rPr>
              <a:t>Плата за землю (як складова податку на нерухоме майно)</a:t>
            </a:r>
          </a:p>
          <a:p>
            <a:pPr marL="361950" indent="-3619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uk-UA" sz="2400" b="1" dirty="0" smtClean="0">
                <a:solidFill>
                  <a:srgbClr val="002060"/>
                </a:solidFill>
                <a:cs typeface="Arial" pitchFamily="34" charset="0"/>
              </a:rPr>
              <a:t>Фіксований сільськогосподарський податок (як складова єдиного податку)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2.</a:t>
            </a:r>
            <a:r>
              <a:rPr lang="en-US" sz="1400" b="1" dirty="0" smtClean="0"/>
              <a:t>4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355846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8313" y="1719266"/>
            <a:ext cx="8229600" cy="3096567"/>
          </a:xfrm>
        </p:spPr>
        <p:txBody>
          <a:bodyPr>
            <a:normAutofit/>
          </a:bodyPr>
          <a:lstStyle/>
          <a:p>
            <a:pPr marL="0" indent="0" algn="ctr">
              <a:buFont typeface="Arial" pitchFamily="34" charset="0"/>
              <a:buNone/>
              <a:defRPr/>
            </a:pPr>
            <a:endParaRPr lang="uk-UA" sz="3600" b="1" dirty="0" smtClean="0"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r>
              <a:rPr lang="uk-UA" sz="3600" b="1" dirty="0" smtClean="0">
                <a:solidFill>
                  <a:srgbClr val="002060"/>
                </a:solidFill>
                <a:cs typeface="Arial" pitchFamily="34" charset="0"/>
              </a:rPr>
              <a:t>3. Реформування податку на прибуток підприємств</a:t>
            </a:r>
            <a:endParaRPr lang="uk-UA" sz="36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00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90424" y="260648"/>
            <a:ext cx="3746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>
                <a:solidFill>
                  <a:srgbClr val="002060"/>
                </a:solidFill>
              </a:rPr>
              <a:t>ПЛАТНИКИ ПОДАТКУ НА ПРИБУТОК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493186" y="692696"/>
            <a:ext cx="8208912" cy="3070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u="sng" dirty="0" smtClean="0">
                <a:solidFill>
                  <a:srgbClr val="002060"/>
                </a:solidFill>
              </a:rPr>
              <a:t>За діючими нормами: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350" dirty="0" smtClean="0">
                <a:solidFill>
                  <a:srgbClr val="002060"/>
                </a:solidFill>
              </a:rPr>
              <a:t>суб'єкти </a:t>
            </a:r>
            <a:r>
              <a:rPr lang="uk-UA" sz="1350" dirty="0">
                <a:solidFill>
                  <a:srgbClr val="002060"/>
                </a:solidFill>
              </a:rPr>
              <a:t>господарювання - юридичні особи, які провадять господарську діяльність як на території України, так і за її межами;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350" dirty="0" smtClean="0">
                <a:solidFill>
                  <a:srgbClr val="002060"/>
                </a:solidFill>
              </a:rPr>
              <a:t>управління </a:t>
            </a:r>
            <a:r>
              <a:rPr lang="uk-UA" sz="1350" dirty="0">
                <a:solidFill>
                  <a:srgbClr val="002060"/>
                </a:solidFill>
              </a:rPr>
              <a:t>залізниці, яке отримує прибуток від основної діяльності залізничного транспорту. </a:t>
            </a:r>
            <a:endParaRPr lang="uk-UA" sz="1350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350" dirty="0" smtClean="0">
                <a:solidFill>
                  <a:srgbClr val="002060"/>
                </a:solidFill>
              </a:rPr>
              <a:t>підприємства </a:t>
            </a:r>
            <a:r>
              <a:rPr lang="uk-UA" sz="1350" dirty="0">
                <a:solidFill>
                  <a:srgbClr val="002060"/>
                </a:solidFill>
              </a:rPr>
              <a:t>залізничного транспорту та їх структурні підрозділи, які отримують прибуток від неосновної діяльності залізничного транспорту;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350" dirty="0" smtClean="0">
                <a:solidFill>
                  <a:srgbClr val="002060"/>
                </a:solidFill>
              </a:rPr>
              <a:t>неприбуткові </a:t>
            </a:r>
            <a:r>
              <a:rPr lang="uk-UA" sz="1350" dirty="0">
                <a:solidFill>
                  <a:srgbClr val="002060"/>
                </a:solidFill>
              </a:rPr>
              <a:t>установи та організації у разі отримання прибутку від неосновної діяльності та/або </a:t>
            </a:r>
            <a:r>
              <a:rPr lang="uk-UA" sz="1350" dirty="0" smtClean="0">
                <a:solidFill>
                  <a:srgbClr val="002060"/>
                </a:solidFill>
              </a:rPr>
              <a:t>доходів;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350" dirty="0" smtClean="0">
                <a:solidFill>
                  <a:srgbClr val="002060"/>
                </a:solidFill>
              </a:rPr>
              <a:t>відокремлені </a:t>
            </a:r>
            <a:r>
              <a:rPr lang="uk-UA" sz="1350" dirty="0">
                <a:solidFill>
                  <a:srgbClr val="002060"/>
                </a:solidFill>
              </a:rPr>
              <a:t>підрозділи платників </a:t>
            </a:r>
            <a:r>
              <a:rPr lang="uk-UA" sz="1350" dirty="0" smtClean="0">
                <a:solidFill>
                  <a:srgbClr val="002060"/>
                </a:solidFill>
              </a:rPr>
              <a:t>податку, </a:t>
            </a:r>
            <a:r>
              <a:rPr lang="uk-UA" sz="1350" dirty="0">
                <a:solidFill>
                  <a:srgbClr val="002060"/>
                </a:solidFill>
              </a:rPr>
              <a:t>за винятком </a:t>
            </a:r>
            <a:r>
              <a:rPr lang="uk-UA" sz="1350" dirty="0" smtClean="0">
                <a:solidFill>
                  <a:srgbClr val="002060"/>
                </a:solidFill>
              </a:rPr>
              <a:t>представництв;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350" dirty="0">
                <a:solidFill>
                  <a:srgbClr val="002060"/>
                </a:solidFill>
              </a:rPr>
              <a:t>юридичні особи, що створені в будь-якій організаційно-правовій формі, та отримують доходи з джерелом походження з України, за винятком установ та організацій, що мають дипломатичні привілеї або імунітет згідно з міжнародними договорами України; </a:t>
            </a:r>
            <a:endParaRPr lang="uk-UA" sz="1350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350" dirty="0" smtClean="0">
                <a:solidFill>
                  <a:srgbClr val="002060"/>
                </a:solidFill>
              </a:rPr>
              <a:t>постійні </a:t>
            </a:r>
            <a:r>
              <a:rPr lang="uk-UA" sz="1350" dirty="0">
                <a:solidFill>
                  <a:srgbClr val="002060"/>
                </a:solidFill>
              </a:rPr>
              <a:t>представництва нерезидентів, які отримують доходи із джерелом походження з України або виконують агентські (представницькі) та інші функції стосовно таких нерезидентів чи їх засновників. </a:t>
            </a:r>
          </a:p>
          <a:p>
            <a:pPr marL="285750" indent="-285750">
              <a:buFont typeface="Arial" pitchFamily="34" charset="0"/>
              <a:buChar char="•"/>
            </a:pPr>
            <a:endParaRPr lang="uk-UA" sz="1350" dirty="0">
              <a:solidFill>
                <a:srgbClr val="002060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506000" y="3501008"/>
            <a:ext cx="8362216" cy="3070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u="sng" smtClean="0">
                <a:solidFill>
                  <a:srgbClr val="002060"/>
                </a:solidFill>
              </a:rPr>
              <a:t>Пропонується: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uk-UA" sz="1350" smtClean="0">
                <a:solidFill>
                  <a:srgbClr val="002060"/>
                </a:solidFill>
              </a:rPr>
              <a:t>суб’єкти господарювання — юридичні особи, які провадять господарську діяльність як на території України, так і за її межами, </a:t>
            </a:r>
            <a:r>
              <a:rPr lang="uk-UA" sz="1350" u="sng" smtClean="0">
                <a:solidFill>
                  <a:srgbClr val="002060"/>
                </a:solidFill>
              </a:rPr>
              <a:t>крім</a:t>
            </a:r>
            <a:r>
              <a:rPr lang="uk-UA" sz="1350" smtClean="0">
                <a:solidFill>
                  <a:srgbClr val="002060"/>
                </a:solidFill>
              </a:rPr>
              <a:t>:     </a:t>
            </a:r>
          </a:p>
          <a:p>
            <a:pPr algn="just"/>
            <a:r>
              <a:rPr lang="uk-UA" sz="1350" smtClean="0">
                <a:solidFill>
                  <a:srgbClr val="002060"/>
                </a:solidFill>
              </a:rPr>
              <a:t>1)  бюджетних установ;</a:t>
            </a:r>
          </a:p>
          <a:p>
            <a:pPr algn="just"/>
            <a:r>
              <a:rPr lang="uk-UA" sz="1350" smtClean="0">
                <a:solidFill>
                  <a:srgbClr val="002060"/>
                </a:solidFill>
              </a:rPr>
              <a:t>2) громадських об’єднань, політичних партій, релігійних організацій, пенсійних фондів, метою яких не може бути одержання і розподіл прибутку серед засновників, членів органів управління, інших пов'язаних з ними осіб, а також серед працівників таких організацій;</a:t>
            </a:r>
          </a:p>
          <a:p>
            <a:pPr algn="just"/>
            <a:r>
              <a:rPr lang="uk-UA" sz="1350" smtClean="0">
                <a:solidFill>
                  <a:srgbClr val="002060"/>
                </a:solidFill>
              </a:rPr>
              <a:t>3) суб’єктів господарювання, які застосовують спрощену систему оподаткування, обліку та звітності.</a:t>
            </a:r>
          </a:p>
          <a:p>
            <a:pPr marL="171450" indent="-171450" algn="just">
              <a:buFont typeface="Arial" pitchFamily="34" charset="0"/>
              <a:buChar char="•"/>
            </a:pPr>
            <a:endParaRPr lang="uk-UA" sz="1350" smtClean="0">
              <a:solidFill>
                <a:srgbClr val="002060"/>
              </a:solidFill>
            </a:endParaRPr>
          </a:p>
          <a:p>
            <a:pPr marL="171450" indent="-171450" algn="just">
              <a:buFont typeface="Arial" pitchFamily="34" charset="0"/>
              <a:buChar char="•"/>
            </a:pPr>
            <a:r>
              <a:rPr lang="uk-UA" sz="1350" smtClean="0">
                <a:solidFill>
                  <a:srgbClr val="002060"/>
                </a:solidFill>
              </a:rPr>
              <a:t>юридичні особи, які утворені в будь-якій організаційно-правовій формі та отримують доходи з джерелом походження з України, за винятком установ та організацій, що мають дипломатичні привілеї або імунітет згідно з міжнародними договорами України; 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uk-UA" sz="1350" smtClean="0">
                <a:solidFill>
                  <a:srgbClr val="002060"/>
                </a:solidFill>
              </a:rPr>
              <a:t>постійні представництва нерезидентів, які отримують доходи із джерелом походження з України або виконують агентські (представницькі) та інші функції стосовно таких нерезидентів чи їх засновників</a:t>
            </a:r>
            <a:endParaRPr lang="uk-UA" sz="135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3.1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71160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548680"/>
            <a:ext cx="8784976" cy="198515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uk-UA"/>
            </a:defPPr>
            <a:lvl1pPr marL="434250" indent="0" algn="just">
              <a:spcBef>
                <a:spcPts val="600"/>
              </a:spcBef>
              <a:buFont typeface="Wingdings" pitchFamily="2" charset="2"/>
              <a:buNone/>
              <a:defRPr sz="320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sz="1800" dirty="0"/>
          </a:p>
          <a:p>
            <a:r>
              <a:rPr lang="uk-UA" sz="1800" dirty="0" smtClean="0"/>
              <a:t>Податкові ризниці визначатимуть платники податку на прибуток, що мають дохід </a:t>
            </a:r>
            <a:r>
              <a:rPr lang="uk-UA" sz="1800" b="1" dirty="0" smtClean="0"/>
              <a:t>більше 20 </a:t>
            </a:r>
            <a:r>
              <a:rPr lang="uk-UA" sz="1800" b="1" dirty="0" err="1" smtClean="0"/>
              <a:t>млн.грн</a:t>
            </a:r>
            <a:r>
              <a:rPr lang="uk-UA" sz="1800" b="1" dirty="0" smtClean="0"/>
              <a:t>. </a:t>
            </a:r>
            <a:r>
              <a:rPr lang="uk-UA" sz="1800" dirty="0" smtClean="0"/>
              <a:t>на рік, або </a:t>
            </a:r>
            <a:r>
              <a:rPr lang="uk-UA" sz="1800" b="1" dirty="0" smtClean="0"/>
              <a:t>5%</a:t>
            </a:r>
            <a:r>
              <a:rPr lang="uk-UA" sz="1800" dirty="0" smtClean="0"/>
              <a:t> від загальної кількості платників. </a:t>
            </a:r>
          </a:p>
          <a:p>
            <a:endParaRPr lang="uk-UA" sz="1800" b="1" dirty="0" smtClean="0"/>
          </a:p>
          <a:p>
            <a:r>
              <a:rPr lang="uk-UA" sz="1800" b="1" dirty="0" smtClean="0"/>
              <a:t>95% платників податку </a:t>
            </a:r>
            <a:r>
              <a:rPr lang="uk-UA" sz="1800" dirty="0" smtClean="0"/>
              <a:t>визначатимуть податок на прибуток підприємств за даними фінансової звітності без визначення різниць.</a:t>
            </a:r>
            <a:endParaRPr lang="uk-UA" sz="1800" dirty="0"/>
          </a:p>
        </p:txBody>
      </p:sp>
      <p:graphicFrame>
        <p:nvGraphicFramePr>
          <p:cNvPr id="5" name="Діаграма 4"/>
          <p:cNvGraphicFramePr/>
          <p:nvPr>
            <p:extLst>
              <p:ext uri="{D42A27DB-BD31-4B8C-83A1-F6EECF244321}">
                <p14:modId xmlns:p14="http://schemas.microsoft.com/office/powerpoint/2010/main" val="178446055"/>
              </p:ext>
            </p:extLst>
          </p:nvPr>
        </p:nvGraphicFramePr>
        <p:xfrm>
          <a:off x="539552" y="2636912"/>
          <a:ext cx="8280920" cy="3487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кутник 1"/>
          <p:cNvSpPr/>
          <p:nvPr/>
        </p:nvSpPr>
        <p:spPr>
          <a:xfrm>
            <a:off x="1331640" y="260648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b="1" dirty="0" smtClean="0">
                <a:solidFill>
                  <a:prstClr val="black"/>
                </a:solidFill>
              </a:rPr>
              <a:t>ПІДПРИЄМСТВА, ЩО ЗАСТОСОВУВАТИМУТЬ ПОДАТКОВІ РІЗНИЦІ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3.2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9482085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4458" y="404664"/>
            <a:ext cx="8441553" cy="864518"/>
          </a:xfrm>
        </p:spPr>
        <p:txBody>
          <a:bodyPr>
            <a:noAutofit/>
          </a:bodyPr>
          <a:lstStyle/>
          <a:p>
            <a:pPr marL="0" indent="0" algn="ctr">
              <a:buFont typeface="Arial" pitchFamily="34" charset="0"/>
              <a:buNone/>
              <a:defRPr/>
            </a:pPr>
            <a:r>
              <a:rPr lang="uk-UA" sz="3000" b="1" dirty="0" smtClean="0">
                <a:solidFill>
                  <a:srgbClr val="002060"/>
                </a:solidFill>
                <a:cs typeface="Arial" pitchFamily="34" charset="0"/>
              </a:rPr>
              <a:t>Реформування податку на прибуток підприємств</a:t>
            </a:r>
          </a:p>
        </p:txBody>
      </p:sp>
      <p:cxnSp>
        <p:nvCxnSpPr>
          <p:cNvPr id="4" name="Пряма сполучна лінія 3"/>
          <p:cNvCxnSpPr/>
          <p:nvPr/>
        </p:nvCxnSpPr>
        <p:spPr>
          <a:xfrm>
            <a:off x="755650" y="1268413"/>
            <a:ext cx="77041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кутник 1"/>
          <p:cNvSpPr/>
          <p:nvPr/>
        </p:nvSpPr>
        <p:spPr>
          <a:xfrm>
            <a:off x="395536" y="1412776"/>
            <a:ext cx="8430475" cy="5256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Єдиний облік</a:t>
            </a:r>
            <a:r>
              <a:rPr lang="uk-UA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на стандартах фінансової звітності</a:t>
            </a:r>
            <a:endParaRPr lang="uk-UA" sz="2400" u="sng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uk-UA" sz="1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База оподаткування:</a:t>
            </a:r>
            <a:r>
              <a:rPr lang="uk-UA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фінансовий результат визначений за стандартами фінансової звітності, скоригований на обмежену кількість податкових різниць.</a:t>
            </a:r>
            <a:endParaRPr lang="uk-UA" sz="2400" u="sng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uk-UA" sz="1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Кількість податковий різниць</a:t>
            </a:r>
            <a:r>
              <a:rPr lang="uk-UA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скорочується </a:t>
            </a:r>
            <a:r>
              <a:rPr lang="uk-UA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 49 до 3</a:t>
            </a:r>
            <a:r>
              <a:rPr lang="uk-UA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720000" indent="-28575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uk-UA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амортизація</a:t>
            </a:r>
          </a:p>
          <a:p>
            <a:pPr marL="720000" indent="-28575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uk-UA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формування резервів</a:t>
            </a:r>
          </a:p>
          <a:p>
            <a:pPr marL="720000" indent="-28575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uk-UA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фінансові операції </a:t>
            </a:r>
            <a:r>
              <a:rPr lang="uk-UA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операції</a:t>
            </a:r>
            <a:r>
              <a:rPr lang="uk-UA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з цінними паперами, відсоткові витрати)</a:t>
            </a:r>
          </a:p>
          <a:p>
            <a:pPr algn="just">
              <a:spcBef>
                <a:spcPts val="600"/>
              </a:spcBef>
            </a:pPr>
            <a:r>
              <a:rPr lang="uk-UA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тому числі скасовуються різниці щодо: </a:t>
            </a:r>
            <a:r>
              <a:rPr lang="uk-UA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витрат на навчання, витрат на ремонт, витрат на відрядження</a:t>
            </a:r>
          </a:p>
          <a:p>
            <a:pPr algn="just">
              <a:spcBef>
                <a:spcPts val="600"/>
              </a:spcBef>
            </a:pPr>
            <a:r>
              <a:rPr lang="uk-UA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Застосування податкових різниць лише великими підприємствами.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3.3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395004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556792"/>
            <a:ext cx="8441631" cy="247760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uk-UA"/>
            </a:defPPr>
            <a:lvl1pPr marL="720000" indent="-285750" algn="just">
              <a:spcBef>
                <a:spcPts val="600"/>
              </a:spcBef>
              <a:buFont typeface="Wingdings" pitchFamily="2" charset="2"/>
              <a:buChar char="§"/>
              <a:defRPr sz="320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uk-UA" dirty="0" smtClean="0"/>
              <a:t>Формування резервів:</a:t>
            </a:r>
          </a:p>
          <a:p>
            <a:r>
              <a:rPr lang="uk-UA" sz="1800" dirty="0" smtClean="0"/>
              <a:t>резерви, які передбачені нормами бухгалтерського обліку враховуються у сумі фактично використаного резерву;</a:t>
            </a:r>
          </a:p>
          <a:p>
            <a:r>
              <a:rPr lang="uk-UA" sz="1800" dirty="0" smtClean="0"/>
              <a:t>резерви банків у зв’язку із знеціненням (зменшенням корисності) активів (20 відсотків вартості).</a:t>
            </a:r>
          </a:p>
          <a:p>
            <a:r>
              <a:rPr lang="uk-UA" sz="1800" dirty="0" smtClean="0"/>
              <a:t>резерви сумнівних боргів враховуються у сумі списаної за рахунок такого резерву суми безнадійної заборгованості.</a:t>
            </a:r>
            <a:endParaRPr lang="uk-UA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255712" y="692696"/>
            <a:ext cx="8708776" cy="86177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uk-UA"/>
            </a:defPPr>
            <a:lvl1pPr marL="720000" indent="-285750" algn="just">
              <a:spcBef>
                <a:spcPts val="600"/>
              </a:spcBef>
              <a:buFont typeface="Wingdings" pitchFamily="2" charset="2"/>
              <a:buChar char="§"/>
              <a:defRPr sz="320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uk-UA" dirty="0" smtClean="0"/>
              <a:t>Амортизація – </a:t>
            </a:r>
            <a:r>
              <a:rPr lang="uk-UA" sz="1800" dirty="0" smtClean="0"/>
              <a:t>встановлення обмежень щодо мінімальних строків корисного використання, які аналогічні діючим.  </a:t>
            </a:r>
            <a:endParaRPr lang="uk-UA" sz="1800" dirty="0"/>
          </a:p>
        </p:txBody>
      </p:sp>
      <p:sp>
        <p:nvSpPr>
          <p:cNvPr id="6" name="Прямокутник 5"/>
          <p:cNvSpPr/>
          <p:nvPr/>
        </p:nvSpPr>
        <p:spPr>
          <a:xfrm>
            <a:off x="251520" y="3908663"/>
            <a:ext cx="8441630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0000" indent="-28575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uk-UA" sz="32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Фінансові операції:</a:t>
            </a:r>
          </a:p>
          <a:p>
            <a:pPr marL="720000" indent="-28575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uk-UA" sz="16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встановлення правил «тонкої» капіталізації за якими обмежуються врахування відсоткових витрат (перевищення суми боргових зобов'язань в 3,5 рази власного капіталу (для фінансових установ – 10 разів) та 50 відсотків EBITDA (сума прибутку до оподаткування + фінансові витрати + сума амортизації).  </a:t>
            </a:r>
          </a:p>
          <a:p>
            <a:pPr marL="720000" indent="-28575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uk-UA" sz="16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Встановлення обмежень щодо виплат роялті у розмірі 4 відсотка від доходу.</a:t>
            </a:r>
          </a:p>
          <a:p>
            <a:pPr marL="720000" indent="-28575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uk-UA" sz="16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Встановлення обмежень щодо врахування результатів за операціями з офшорами та неплатниками податку.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055" y="116632"/>
            <a:ext cx="7747377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uk-UA"/>
            </a:defPPr>
            <a:lvl1pPr marL="720000" indent="-285750" algn="just">
              <a:spcBef>
                <a:spcPts val="600"/>
              </a:spcBef>
              <a:buFont typeface="Wingdings" pitchFamily="2" charset="2"/>
              <a:buChar char="§"/>
              <a:defRPr sz="320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434250" indent="0">
              <a:buNone/>
            </a:pPr>
            <a:r>
              <a:rPr lang="uk-UA" dirty="0"/>
              <a:t>Характеристика податкових різниць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3.4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9876181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uk-UA" dirty="0" smtClean="0">
                <a:solidFill>
                  <a:srgbClr val="002060"/>
                </a:solidFill>
              </a:rPr>
              <a:t>Правила «тонкої» капіталізації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273630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uk-UA" sz="3400" b="1" smtClean="0">
                <a:solidFill>
                  <a:srgbClr val="002060"/>
                </a:solidFill>
              </a:rPr>
              <a:t>Встановлюються обмеження щодо врахування для цілей оподаткування витрат на виплату процентів:</a:t>
            </a:r>
          </a:p>
          <a:p>
            <a:pPr>
              <a:buFont typeface="Wingdings" pitchFamily="2" charset="2"/>
              <a:buChar char="Ø"/>
            </a:pPr>
            <a:r>
              <a:rPr lang="uk-UA" sz="3400" smtClean="0">
                <a:solidFill>
                  <a:srgbClr val="002060"/>
                </a:solidFill>
              </a:rPr>
              <a:t>У разі, коли сума боргових зобов’язань перевищує суму власного капіталу більш ніж в 3,5 рази (</a:t>
            </a:r>
            <a:r>
              <a:rPr lang="uk-UA" sz="3400" u="sng" smtClean="0">
                <a:solidFill>
                  <a:srgbClr val="002060"/>
                </a:solidFill>
              </a:rPr>
              <a:t>для фінансових установ та компаній, що займаються виключною лізинговою діяльністю, - більш ніж в 10 разів</a:t>
            </a:r>
            <a:r>
              <a:rPr lang="uk-UA" sz="3400" smtClean="0">
                <a:solidFill>
                  <a:srgbClr val="002060"/>
                </a:solidFill>
              </a:rPr>
              <a:t>) сума процентів та інших дисконтних доходів за кредитами, позиками та іншими борговими зобов’язаннями  для цілей оподаткування обмежується у сумі, що не перевищує 50 відсотків суми прибутку до оподаткування, збільшеної на суму фінансових витрат та суму амортизаційних відрахувань (EBITDA).</a:t>
            </a:r>
          </a:p>
          <a:p>
            <a:pPr>
              <a:buFont typeface="Wingdings" pitchFamily="2" charset="2"/>
              <a:buChar char="Ø"/>
            </a:pPr>
            <a:endParaRPr lang="uk-UA" sz="340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uk-UA" sz="3400" smtClean="0">
                <a:solidFill>
                  <a:srgbClr val="002060"/>
                </a:solidFill>
              </a:rPr>
              <a:t>Проценти, які перевищують суму обмеження можуть бути враховані у майбутніх звітних періодах у складі боргових витрат у сумі, зменшеній щорічно на 5 відсотків до повного її погашення.</a:t>
            </a:r>
          </a:p>
          <a:p>
            <a:endParaRPr lang="uk-UA" smtClean="0">
              <a:solidFill>
                <a:srgbClr val="002060"/>
              </a:solidFill>
            </a:endParaRPr>
          </a:p>
          <a:p>
            <a:endParaRPr lang="uk-UA" smtClean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3973120"/>
            <a:ext cx="896448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u="sng" dirty="0" smtClean="0"/>
              <a:t>Приклад:</a:t>
            </a:r>
          </a:p>
          <a:p>
            <a:r>
              <a:rPr lang="uk-UA" sz="1200" dirty="0" smtClean="0"/>
              <a:t>Сума боргових зобов'язань =  1 000 000 грн.</a:t>
            </a:r>
          </a:p>
          <a:p>
            <a:r>
              <a:rPr lang="uk-UA" sz="1200" dirty="0" smtClean="0"/>
              <a:t>Сума процентів за борговими зобов'язаннями = 400 000 грн.</a:t>
            </a:r>
          </a:p>
          <a:p>
            <a:r>
              <a:rPr lang="uk-UA" sz="1200" dirty="0" smtClean="0"/>
              <a:t>Власний капітал                      =   200 000 грн.</a:t>
            </a:r>
          </a:p>
          <a:p>
            <a:r>
              <a:rPr lang="en-US" sz="1200" dirty="0" smtClean="0"/>
              <a:t>EBITDA</a:t>
            </a:r>
            <a:r>
              <a:rPr lang="uk-UA" sz="1200" dirty="0" smtClean="0"/>
              <a:t> (Сума прибутку до оподаткування + фінансові витрати + сума амортизації)  =  600 000 грн. </a:t>
            </a:r>
          </a:p>
          <a:p>
            <a:r>
              <a:rPr lang="uk-UA" sz="1200" dirty="0" smtClean="0"/>
              <a:t>50 % </a:t>
            </a:r>
            <a:r>
              <a:rPr lang="en-US" sz="1200" dirty="0"/>
              <a:t>EBITDA </a:t>
            </a:r>
            <a:r>
              <a:rPr lang="uk-UA" sz="1200" dirty="0" smtClean="0"/>
              <a:t> = 300 000 грн.</a:t>
            </a:r>
          </a:p>
          <a:p>
            <a:endParaRPr lang="uk-UA" sz="1200" dirty="0"/>
          </a:p>
          <a:p>
            <a:r>
              <a:rPr lang="uk-UA" sz="1200" dirty="0" smtClean="0"/>
              <a:t>Показник власного капіталу збільшеного у 3,5 рази складає – (200 000 * 3,5) = 700 000 грн.</a:t>
            </a:r>
          </a:p>
          <a:p>
            <a:r>
              <a:rPr lang="uk-UA" sz="1200" dirty="0" smtClean="0"/>
              <a:t>Сума боргових зобов'язань (1 000 000 грн.) більше показника </a:t>
            </a:r>
            <a:r>
              <a:rPr lang="uk-UA" sz="1200" dirty="0"/>
              <a:t>власного капіталу </a:t>
            </a:r>
            <a:r>
              <a:rPr lang="uk-UA" sz="1200" dirty="0" smtClean="0"/>
              <a:t>збільшеного </a:t>
            </a:r>
            <a:r>
              <a:rPr lang="uk-UA" sz="1200" dirty="0"/>
              <a:t>у 3,5 </a:t>
            </a:r>
            <a:r>
              <a:rPr lang="uk-UA" sz="1200" dirty="0" smtClean="0"/>
              <a:t>рази (700 000 грн.).</a:t>
            </a:r>
          </a:p>
          <a:p>
            <a:r>
              <a:rPr lang="uk-UA" sz="1200" dirty="0" smtClean="0"/>
              <a:t>У такому разі фінансовий результат до оподаткування збільшується на суму перевищення суми виплачених процентів над 50% </a:t>
            </a:r>
            <a:r>
              <a:rPr lang="en-US" sz="1200" dirty="0" smtClean="0"/>
              <a:t>EBITDA</a:t>
            </a:r>
            <a:r>
              <a:rPr lang="uk-UA" sz="1200" dirty="0" smtClean="0"/>
              <a:t>.</a:t>
            </a:r>
          </a:p>
          <a:p>
            <a:endParaRPr lang="uk-UA" sz="1200" dirty="0" smtClean="0"/>
          </a:p>
          <a:p>
            <a:r>
              <a:rPr lang="uk-UA" sz="1200" dirty="0" smtClean="0"/>
              <a:t>400 000 – 300 000 = </a:t>
            </a:r>
            <a:r>
              <a:rPr lang="uk-UA" sz="1200" b="1" dirty="0" smtClean="0"/>
              <a:t>100 000 грн. збільшується фінансовий результат до оподаткування.</a:t>
            </a:r>
            <a:endParaRPr lang="uk-UA" sz="1200" dirty="0" smtClean="0"/>
          </a:p>
          <a:p>
            <a:endParaRPr lang="uk-UA" sz="1200" dirty="0" smtClean="0"/>
          </a:p>
          <a:p>
            <a:endParaRPr lang="uk-UA" sz="1200" dirty="0" smtClean="0"/>
          </a:p>
          <a:p>
            <a:endParaRPr lang="uk-UA" sz="1200" dirty="0"/>
          </a:p>
          <a:p>
            <a:endParaRPr lang="uk-UA" sz="1200" dirty="0" smtClean="0"/>
          </a:p>
          <a:p>
            <a:endParaRPr lang="uk-UA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3.5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645530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9" y="35332"/>
            <a:ext cx="600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>
                <a:solidFill>
                  <a:schemeClr val="tx2"/>
                </a:solidFill>
              </a:rPr>
              <a:t>Застосування правил «тонкої» капіталізації в країнах світу</a:t>
            </a:r>
            <a:endParaRPr lang="uk-UA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393905"/>
              </p:ext>
            </p:extLst>
          </p:nvPr>
        </p:nvGraphicFramePr>
        <p:xfrm>
          <a:off x="35497" y="419308"/>
          <a:ext cx="9036497" cy="64053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4136"/>
                <a:gridCol w="1728192"/>
                <a:gridCol w="6084169"/>
              </a:tblGrid>
              <a:tr h="3716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+mn-lt"/>
                        </a:rPr>
                        <a:t>Країна</a:t>
                      </a:r>
                      <a:endParaRPr lang="uk-UA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+mn-lt"/>
                        </a:rPr>
                        <a:t>Співвідношення боргового до власного </a:t>
                      </a:r>
                      <a:r>
                        <a:rPr lang="uk-UA" sz="1100" dirty="0" smtClean="0">
                          <a:effectLst/>
                          <a:latin typeface="+mn-lt"/>
                        </a:rPr>
                        <a:t>капіталу</a:t>
                      </a:r>
                      <a:endParaRPr lang="uk-UA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+mn-lt"/>
                        </a:rPr>
                        <a:t>Критерії застосування/додаткові коментарі</a:t>
                      </a:r>
                      <a:endParaRPr lang="uk-UA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Австрія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3:1/4:1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Формально правила «тонкої» капіталізації не визначені 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Бельгія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1:1/5:1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 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4993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Болгарія 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3:1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При досягненні зазначеного співвідношення розмір процентних </a:t>
                      </a:r>
                      <a:r>
                        <a:rPr lang="uk-UA" sz="1100" b="1" dirty="0" smtClean="0">
                          <a:effectLst/>
                          <a:latin typeface="+mn-lt"/>
                        </a:rPr>
                        <a:t>витрат</a:t>
                      </a:r>
                      <a:r>
                        <a:rPr lang="uk-UA" sz="1100" b="1" dirty="0">
                          <a:effectLst/>
                          <a:latin typeface="+mn-lt"/>
                        </a:rPr>
                        <a:t>, які можуть включатися у витрати, розраховуються як сума процентного доходу компанії та 75% прибутку компанії (за вирахування процентних доходів та витрат)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Велика Британія 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 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«Тонка» капіталізація розглядається як частина системи трансфертного ціноутворення. 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3329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Греція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 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Розмір витрат обмежений 60% EBITDA. Встановлена верхня межа розміру процентів у позиках від непов’язаних осіб.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4993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Данія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4:1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Розмір позики більше 10 </a:t>
                      </a:r>
                      <a:r>
                        <a:rPr lang="uk-UA" sz="1100" b="1" dirty="0" smtClean="0">
                          <a:effectLst/>
                          <a:latin typeface="+mn-lt"/>
                        </a:rPr>
                        <a:t>млн. DKK</a:t>
                      </a:r>
                      <a:r>
                        <a:rPr lang="uk-UA" sz="1100" b="1" dirty="0">
                          <a:effectLst/>
                          <a:latin typeface="+mn-lt"/>
                        </a:rPr>
                        <a:t>. Правила не застосовуються якщо компанія доведе </a:t>
                      </a:r>
                      <a:r>
                        <a:rPr lang="uk-UA" sz="1100" b="1" dirty="0" err="1" smtClean="0">
                          <a:effectLst/>
                          <a:latin typeface="+mn-lt"/>
                        </a:rPr>
                        <a:t>ринковість</a:t>
                      </a:r>
                      <a:r>
                        <a:rPr lang="uk-UA" sz="1100" b="1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uk-UA" sz="1100" b="1" dirty="0">
                          <a:effectLst/>
                          <a:latin typeface="+mn-lt"/>
                        </a:rPr>
                        <a:t>умов. Додатково встановлено обмеження розміру витрат на рівні 80% оподатковуваного прибутку.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Іспанія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 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Розмір витрат обмежений 30% </a:t>
                      </a:r>
                      <a:r>
                        <a:rPr lang="en-US" sz="1100" b="1" dirty="0">
                          <a:effectLst/>
                          <a:latin typeface="+mn-lt"/>
                        </a:rPr>
                        <a:t>EBITDA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Італія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 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Розмір витрат обмежений 30% </a:t>
                      </a:r>
                      <a:r>
                        <a:rPr lang="en-US" sz="1100" b="1" dirty="0">
                          <a:effectLst/>
                          <a:latin typeface="+mn-lt"/>
                        </a:rPr>
                        <a:t>EBITDA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Латвія 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4:1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Також застосовуються інші обмеження (максимальна ставка = 1,57*ставки Управління статистики)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Литва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4:1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Правила не застосовуються, якщо платник податків доведе </a:t>
                      </a:r>
                      <a:r>
                        <a:rPr lang="uk-UA" sz="1100" b="1" dirty="0" err="1">
                          <a:effectLst/>
                          <a:latin typeface="+mn-lt"/>
                        </a:rPr>
                        <a:t>ринковість</a:t>
                      </a:r>
                      <a:r>
                        <a:rPr lang="uk-UA" sz="1100" b="1" dirty="0">
                          <a:effectLst/>
                          <a:latin typeface="+mn-lt"/>
                        </a:rPr>
                        <a:t> ставки.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Люксембург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85:15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Формально правила «тонкої» капіталізації не визначені 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Німеччина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 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Максимальний розмір процентних витрат 30% </a:t>
                      </a:r>
                      <a:r>
                        <a:rPr lang="en-US" sz="1100" b="1" dirty="0">
                          <a:effectLst/>
                          <a:latin typeface="+mn-lt"/>
                        </a:rPr>
                        <a:t>EBITDA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Польща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3:1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 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Португалія 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 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Розмір витрат обмежений 30% </a:t>
                      </a:r>
                      <a:r>
                        <a:rPr lang="en-US" sz="1100" b="1" dirty="0">
                          <a:effectLst/>
                          <a:latin typeface="+mn-lt"/>
                        </a:rPr>
                        <a:t>EBITDA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3329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Румунія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3:1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Додатково максимальний розмір процентних витрат не має перевищувати витрати розраховані по ставці Нацбанку Румунії (6%)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3329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Словенія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4:1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Правила не застосовуються, якщо платник податків доведе </a:t>
                      </a:r>
                      <a:r>
                        <a:rPr lang="uk-UA" sz="1100" b="1" dirty="0" err="1">
                          <a:effectLst/>
                          <a:latin typeface="+mn-lt"/>
                        </a:rPr>
                        <a:t>ринковість</a:t>
                      </a:r>
                      <a:r>
                        <a:rPr lang="uk-UA" sz="1100" b="1" dirty="0">
                          <a:effectLst/>
                          <a:latin typeface="+mn-lt"/>
                        </a:rPr>
                        <a:t> ставки. Встановлена максимальна величина процентної ставки.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Угорщина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3:1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 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3329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Фінляндія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 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Максимальний розмір процентних витрат 25% </a:t>
                      </a:r>
                      <a:r>
                        <a:rPr lang="en-US" sz="1100" b="1" dirty="0">
                          <a:effectLst/>
                          <a:latin typeface="+mn-lt"/>
                        </a:rPr>
                        <a:t>EBITDA</a:t>
                      </a:r>
                      <a:r>
                        <a:rPr lang="uk-UA" sz="1100" b="1" dirty="0">
                          <a:effectLst/>
                          <a:latin typeface="+mn-lt"/>
                        </a:rPr>
                        <a:t>. Процентні витрати у розмірі до 500 000 євро включаються у витрати не залежно від застосування правил.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3329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Франція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1,5:1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Додатково встановлено максимальний розмір процентних витрат 25% </a:t>
                      </a:r>
                      <a:r>
                        <a:rPr lang="en-US" sz="1100" b="1" dirty="0">
                          <a:effectLst/>
                          <a:latin typeface="+mn-lt"/>
                        </a:rPr>
                        <a:t>EBITDA</a:t>
                      </a:r>
                      <a:r>
                        <a:rPr lang="ru-RU" sz="1100" b="1" dirty="0">
                          <a:effectLst/>
                          <a:latin typeface="+mn-lt"/>
                        </a:rPr>
                        <a:t>. </a:t>
                      </a:r>
                      <a:r>
                        <a:rPr lang="ru-RU" sz="1100" b="1" dirty="0" err="1" smtClean="0">
                          <a:effectLst/>
                          <a:latin typeface="+mn-lt"/>
                        </a:rPr>
                        <a:t>Процентн</a:t>
                      </a:r>
                      <a:r>
                        <a:rPr lang="uk-UA" sz="1100" b="1" dirty="0" smtClean="0">
                          <a:effectLst/>
                          <a:latin typeface="+mn-lt"/>
                        </a:rPr>
                        <a:t>і</a:t>
                      </a:r>
                      <a:r>
                        <a:rPr lang="en-US" sz="1100" b="1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100" b="1" dirty="0" err="1" smtClean="0">
                          <a:effectLst/>
                          <a:latin typeface="+mn-lt"/>
                        </a:rPr>
                        <a:t>витрати</a:t>
                      </a:r>
                      <a:r>
                        <a:rPr lang="ru-RU" sz="1100" b="1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100" b="1" dirty="0">
                          <a:effectLst/>
                          <a:latin typeface="+mn-lt"/>
                        </a:rPr>
                        <a:t>у </a:t>
                      </a:r>
                      <a:r>
                        <a:rPr lang="ru-RU" sz="1100" b="1" dirty="0" err="1">
                          <a:effectLst/>
                          <a:latin typeface="+mn-lt"/>
                        </a:rPr>
                        <a:t>розмірі</a:t>
                      </a:r>
                      <a:r>
                        <a:rPr lang="ru-RU" sz="1100" b="1" dirty="0">
                          <a:effectLst/>
                          <a:latin typeface="+mn-lt"/>
                        </a:rPr>
                        <a:t> до 150 000 включаются у </a:t>
                      </a:r>
                      <a:r>
                        <a:rPr lang="ru-RU" sz="1100" b="1" dirty="0" err="1">
                          <a:effectLst/>
                          <a:latin typeface="+mn-lt"/>
                        </a:rPr>
                        <a:t>витрати</a:t>
                      </a:r>
                      <a:r>
                        <a:rPr lang="ru-RU" sz="1100" b="1" dirty="0">
                          <a:effectLst/>
                          <a:latin typeface="+mn-lt"/>
                        </a:rPr>
                        <a:t>.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 smtClean="0">
                          <a:effectLst/>
                          <a:latin typeface="+mn-lt"/>
                        </a:rPr>
                        <a:t>Хорватія 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4:1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 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Чехія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4:1/6:1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 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Японія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3:1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 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>
                          <a:effectLst/>
                          <a:latin typeface="+mn-lt"/>
                        </a:rPr>
                        <a:t>США</a:t>
                      </a:r>
                      <a:endParaRPr lang="uk-UA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1,5:1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Сума нарахованих процентів не повинна перевищувати 50% EBITDA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3177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 smtClean="0">
                          <a:effectLst/>
                          <a:latin typeface="+mn-lt"/>
                        </a:rPr>
                        <a:t>Росія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3:1 </a:t>
                      </a:r>
                      <a:r>
                        <a:rPr lang="uk-UA" sz="1000" b="1" dirty="0">
                          <a:effectLst/>
                          <a:latin typeface="+mn-lt"/>
                        </a:rPr>
                        <a:t>(для банків та лізингових компаній 12,5:1)</a:t>
                      </a:r>
                      <a:endParaRPr lang="uk-UA" sz="10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 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Аргентина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>
                          <a:effectLst/>
                          <a:latin typeface="+mn-lt"/>
                        </a:rPr>
                        <a:t>2:1</a:t>
                      </a:r>
                      <a:endParaRPr lang="uk-UA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dirty="0">
                          <a:effectLst/>
                          <a:latin typeface="+mn-lt"/>
                        </a:rPr>
                        <a:t> </a:t>
                      </a:r>
                      <a:endParaRPr lang="uk-UA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66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середнє в ЄС 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3,4:1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3.6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111166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solidFill>
                  <a:srgbClr val="002060"/>
                </a:solidFill>
              </a:rPr>
              <a:t>ВСТАНОВЛЕННЯ ОБМЕЖЕНЬ ЩОДО ВРАХУВАННЯ РЕЗУЛЬТАТІВ ЗА ОПЕРАЦІЯМИ З ОФШОРАМИ ТА НЕПЛАТНИКАМИ ПОДАТКУ</a:t>
            </a:r>
            <a:endParaRPr lang="uk-UA" sz="2000" dirty="0">
              <a:solidFill>
                <a:srgbClr val="00206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sz="2400" smtClean="0">
                <a:solidFill>
                  <a:srgbClr val="002060"/>
                </a:solidFill>
              </a:rPr>
              <a:t>У разі придбання товарів, у тому числі необоротних активів,  робіт та послуг у суб’єктів господарювання, які застосовують спрощену систему оподаткування, та нерезидентів, зареєстровани[ у державі (на території), в якій ставка податку на прибуток (корпоративний податок) на 5 і більше відсоткових пунктів нижче, ніж в Україні, або який сплачує податок на прибуток (корпоративний податок) за ставкою на 5 і більше відсоткових пунктів нижчою, ніж в Україні фінансовий результат до оподаткування збільшується на суму 50 відсотків вартості такого придбання*.</a:t>
            </a:r>
          </a:p>
          <a:p>
            <a:pPr algn="just"/>
            <a:endParaRPr lang="uk-UA" sz="2400" smtClean="0">
              <a:solidFill>
                <a:srgbClr val="002060"/>
              </a:solidFill>
            </a:endParaRPr>
          </a:p>
          <a:p>
            <a:pPr algn="just"/>
            <a:endParaRPr lang="uk-UA" sz="2400" smtClean="0">
              <a:solidFill>
                <a:srgbClr val="002060"/>
              </a:solidFill>
            </a:endParaRPr>
          </a:p>
          <a:p>
            <a:pPr algn="just"/>
            <a:endParaRPr lang="uk-UA" sz="2400" smtClean="0">
              <a:solidFill>
                <a:srgbClr val="002060"/>
              </a:solidFill>
            </a:endParaRPr>
          </a:p>
          <a:p>
            <a:pPr algn="just"/>
            <a:endParaRPr lang="uk-UA" sz="240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uk-UA" sz="1600" smtClean="0">
                <a:solidFill>
                  <a:srgbClr val="002060"/>
                </a:solidFill>
              </a:rPr>
              <a:t>*- як пропозиція поширити таке обмеження також на інших юридичних осіб, неплатників податку на прибуток, крім бюджетних установ (пропозиція ДФС України).</a:t>
            </a:r>
            <a:endParaRPr lang="uk-UA" sz="160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3.7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201061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8313" y="620468"/>
            <a:ext cx="8229600" cy="381664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Font typeface="Arial" pitchFamily="34" charset="0"/>
              <a:buNone/>
              <a:defRPr/>
            </a:pPr>
            <a:endParaRPr lang="uk-UA" sz="1600" b="1" dirty="0" smtClean="0"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endParaRPr lang="uk-UA" sz="1600" b="1" dirty="0" smtClean="0">
              <a:solidFill>
                <a:srgbClr val="002060"/>
              </a:solidFill>
              <a:cs typeface="Arial" pitchFamily="34" charset="0"/>
            </a:endParaRPr>
          </a:p>
          <a:p>
            <a:pPr marL="522900" algn="just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uk-UA" sz="6200" b="1" dirty="0" smtClean="0">
                <a:solidFill>
                  <a:srgbClr val="002060"/>
                </a:solidFill>
                <a:cs typeface="Arial" pitchFamily="34" charset="0"/>
              </a:rPr>
              <a:t>Скорочення </a:t>
            </a:r>
            <a:r>
              <a:rPr lang="uk-UA" sz="6200" b="1" dirty="0">
                <a:solidFill>
                  <a:srgbClr val="002060"/>
                </a:solidFill>
                <a:cs typeface="Arial" pitchFamily="34" charset="0"/>
              </a:rPr>
              <a:t>кількості податків і </a:t>
            </a:r>
            <a:r>
              <a:rPr lang="uk-UA" sz="6200" b="1" dirty="0" smtClean="0">
                <a:solidFill>
                  <a:srgbClr val="002060"/>
                </a:solidFill>
                <a:cs typeface="Arial" pitchFamily="34" charset="0"/>
              </a:rPr>
              <a:t>зборів</a:t>
            </a:r>
          </a:p>
          <a:p>
            <a:pPr marL="522900" algn="just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uk-UA" sz="6200" b="1" dirty="0" smtClean="0">
                <a:solidFill>
                  <a:srgbClr val="002060"/>
                </a:solidFill>
                <a:cs typeface="Arial" pitchFamily="34" charset="0"/>
              </a:rPr>
              <a:t>Збільшення </a:t>
            </a:r>
            <a:r>
              <a:rPr lang="uk-UA" sz="6200" b="1" dirty="0">
                <a:solidFill>
                  <a:srgbClr val="002060"/>
                </a:solidFill>
                <a:cs typeface="Arial" pitchFamily="34" charset="0"/>
              </a:rPr>
              <a:t>ресурсної </a:t>
            </a:r>
            <a:r>
              <a:rPr lang="uk-UA" sz="6200" b="1" dirty="0" smtClean="0">
                <a:solidFill>
                  <a:srgbClr val="002060"/>
                </a:solidFill>
                <a:cs typeface="Arial" pitchFamily="34" charset="0"/>
              </a:rPr>
              <a:t>бази місцевих бюджетів</a:t>
            </a:r>
          </a:p>
          <a:p>
            <a:pPr marL="522900" algn="just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uk-UA" sz="6200" b="1" dirty="0" smtClean="0">
                <a:solidFill>
                  <a:srgbClr val="002060"/>
                </a:solidFill>
                <a:cs typeface="Arial" pitchFamily="34" charset="0"/>
              </a:rPr>
              <a:t>Реформування </a:t>
            </a:r>
            <a:r>
              <a:rPr lang="uk-UA" sz="6200" b="1" dirty="0">
                <a:solidFill>
                  <a:srgbClr val="002060"/>
                </a:solidFill>
                <a:cs typeface="Arial" pitchFamily="34" charset="0"/>
              </a:rPr>
              <a:t>податку на прибуток </a:t>
            </a:r>
            <a:r>
              <a:rPr lang="uk-UA" sz="6200" b="1" dirty="0" smtClean="0">
                <a:solidFill>
                  <a:srgbClr val="002060"/>
                </a:solidFill>
                <a:cs typeface="Arial" pitchFamily="34" charset="0"/>
              </a:rPr>
              <a:t>підприємств</a:t>
            </a:r>
          </a:p>
          <a:p>
            <a:pPr marL="522900" algn="just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uk-UA" sz="6300" b="1" dirty="0">
                <a:solidFill>
                  <a:srgbClr val="002060"/>
                </a:solidFill>
                <a:cs typeface="Arial" pitchFamily="34" charset="0"/>
              </a:rPr>
              <a:t>Реформування оподаткування аграрного сектору</a:t>
            </a:r>
          </a:p>
          <a:p>
            <a:pPr marL="522900" algn="just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uk-UA" sz="6300" b="1" dirty="0" smtClean="0">
                <a:solidFill>
                  <a:srgbClr val="002060"/>
                </a:solidFill>
                <a:cs typeface="Arial" pitchFamily="34" charset="0"/>
              </a:rPr>
              <a:t>Спрощення ведення малого та середнього бізнесу</a:t>
            </a:r>
          </a:p>
          <a:p>
            <a:pPr marL="522900" algn="just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uk-UA" sz="6300" b="1" dirty="0" smtClean="0">
                <a:solidFill>
                  <a:srgbClr val="002060"/>
                </a:solidFill>
                <a:cs typeface="Arial" pitchFamily="34" charset="0"/>
              </a:rPr>
              <a:t>П</a:t>
            </a:r>
            <a:r>
              <a:rPr lang="uk-UA" sz="6600" b="1" dirty="0" smtClean="0">
                <a:solidFill>
                  <a:srgbClr val="002060"/>
                </a:solidFill>
                <a:cs typeface="Arial" pitchFamily="34" charset="0"/>
              </a:rPr>
              <a:t>итання для обговорення</a:t>
            </a:r>
            <a:endParaRPr lang="uk-UA" sz="1600" dirty="0">
              <a:cs typeface="Arial" pitchFamily="34" charset="0"/>
            </a:endParaRPr>
          </a:p>
          <a:p>
            <a:pPr marL="0" indent="0" algn="ctr">
              <a:buNone/>
              <a:defRPr/>
            </a:pPr>
            <a:endParaRPr lang="uk-UA" sz="1600" b="1" i="1" dirty="0">
              <a:solidFill>
                <a:srgbClr val="002060"/>
              </a:solidFill>
              <a:cs typeface="Arial" pitchFamily="34" charset="0"/>
            </a:endParaRPr>
          </a:p>
          <a:p>
            <a:pPr marL="0" indent="0" algn="ctr">
              <a:buNone/>
              <a:defRPr/>
            </a:pPr>
            <a:endParaRPr lang="uk-UA" sz="1600" dirty="0">
              <a:cs typeface="Arial" pitchFamily="34" charset="0"/>
            </a:endParaRPr>
          </a:p>
          <a:p>
            <a:pPr marL="0" indent="0" algn="ctr">
              <a:buNone/>
              <a:defRPr/>
            </a:pPr>
            <a:endParaRPr lang="uk-UA" sz="1600" dirty="0">
              <a:cs typeface="Arial" pitchFamily="34" charset="0"/>
            </a:endParaRPr>
          </a:p>
          <a:p>
            <a:pPr marL="742950" indent="-742950" algn="ctr">
              <a:buAutoNum type="arabicPeriod"/>
              <a:defRPr/>
            </a:pPr>
            <a:endParaRPr lang="uk-UA" sz="16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7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002060"/>
                </a:solidFill>
              </a:rPr>
              <a:t>Оподаткування страховиків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b="1" smtClean="0">
                <a:solidFill>
                  <a:srgbClr val="002060"/>
                </a:solidFill>
              </a:rPr>
              <a:t>Діючі умови:</a:t>
            </a:r>
          </a:p>
          <a:p>
            <a:pPr marL="0" indent="0" algn="just">
              <a:buNone/>
            </a:pPr>
            <a:r>
              <a:rPr lang="uk-UA" smtClean="0">
                <a:solidFill>
                  <a:srgbClr val="002060"/>
                </a:solidFill>
              </a:rPr>
              <a:t>Страховики сплачують податок за ставкою 3 % від суми отриманих страхових платежів, зменшених на суму перестрахування. Податок на прибуток не сплачується. </a:t>
            </a:r>
          </a:p>
          <a:p>
            <a:endParaRPr lang="uk-UA" smtClean="0">
              <a:solidFill>
                <a:srgbClr val="002060"/>
              </a:solidFill>
            </a:endParaRPr>
          </a:p>
          <a:p>
            <a:r>
              <a:rPr lang="uk-UA" b="1" smtClean="0">
                <a:solidFill>
                  <a:srgbClr val="002060"/>
                </a:solidFill>
              </a:rPr>
              <a:t>Пропонується</a:t>
            </a:r>
            <a:r>
              <a:rPr lang="uk-UA" smtClean="0">
                <a:solidFill>
                  <a:srgbClr val="002060"/>
                </a:solidFill>
              </a:rPr>
              <a:t>:</a:t>
            </a:r>
          </a:p>
          <a:p>
            <a:pPr algn="just">
              <a:buFont typeface="Wingdings" pitchFamily="2" charset="2"/>
              <a:buChar char="Ø"/>
            </a:pPr>
            <a:r>
              <a:rPr lang="uk-UA" smtClean="0">
                <a:solidFill>
                  <a:srgbClr val="002060"/>
                </a:solidFill>
              </a:rPr>
              <a:t>Страховики сплачують податок за ставкою 3 % від суми отриманих страхових платежів без врахування перестрахування.</a:t>
            </a:r>
          </a:p>
          <a:p>
            <a:pPr algn="just">
              <a:buFont typeface="Wingdings" pitchFamily="2" charset="2"/>
              <a:buChar char="Ø"/>
            </a:pPr>
            <a:r>
              <a:rPr lang="uk-UA" smtClean="0">
                <a:solidFill>
                  <a:srgbClr val="002060"/>
                </a:solidFill>
              </a:rPr>
              <a:t>Одночасно страховики сплачують податок на прибуток, який розраховуєть за загальними правилами, при цьому сплачений податок за ставкої 3% зменшує фінансовий результат до оподаткування.</a:t>
            </a:r>
            <a:endParaRPr lang="uk-UA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3.8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32944230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417513"/>
          </a:xfrm>
        </p:spPr>
        <p:txBody>
          <a:bodyPr/>
          <a:lstStyle/>
          <a:p>
            <a:pPr eaLnBrk="1" hangingPunct="1"/>
            <a:r>
              <a:rPr lang="uk-UA" sz="2000" b="1" smtClean="0"/>
              <a:t>Пільги з податку на прибуток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137380"/>
              </p:ext>
            </p:extLst>
          </p:nvPr>
        </p:nvGraphicFramePr>
        <p:xfrm>
          <a:off x="179388" y="476250"/>
          <a:ext cx="8785225" cy="5607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9094"/>
                <a:gridCol w="936131"/>
              </a:tblGrid>
              <a:tr h="487676">
                <a:tc>
                  <a:txBody>
                    <a:bodyPr/>
                    <a:lstStyle/>
                    <a:p>
                      <a:pPr algn="ctr"/>
                      <a:r>
                        <a:rPr lang="uk-UA" sz="1300" noProof="0" smtClean="0"/>
                        <a:t>Пропонується</a:t>
                      </a:r>
                      <a:r>
                        <a:rPr lang="uk-UA" sz="1300" baseline="0" noProof="0" smtClean="0"/>
                        <a:t> скасувати наступні пільги</a:t>
                      </a:r>
                      <a:endParaRPr lang="uk-UA" sz="1300" noProof="0"/>
                    </a:p>
                  </a:txBody>
                  <a:tcPr marL="91443" marR="91443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300" noProof="0" smtClean="0"/>
                        <a:t>Сума, млн.грн.</a:t>
                      </a:r>
                      <a:endParaRPr lang="uk-UA" sz="1300" noProof="0"/>
                    </a:p>
                  </a:txBody>
                  <a:tcPr marL="91443" marR="91443" marT="45718" marB="45718"/>
                </a:tc>
              </a:tr>
              <a:tr h="5119374">
                <a:tc>
                  <a:txBody>
                    <a:bodyPr/>
                    <a:lstStyle/>
                    <a:p>
                      <a:pPr algn="just"/>
                      <a:r>
                        <a:rPr lang="uk-UA" sz="1300" b="1" noProof="0" smtClean="0"/>
                        <a:t>Звільнення від оподаткування: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uk-UA" sz="1300" baseline="0" noProof="0" smtClean="0"/>
                        <a:t>прибутку підприємств виробників дитячого харчування;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uk-UA" sz="1300" baseline="0" noProof="0" smtClean="0"/>
                        <a:t>прибутку Чорнобильської АЕС та прибутку від надання міжнародної допомоги на забезпечення об’єкту  «Укриття»;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uk-UA" sz="1300" baseline="0" noProof="0" smtClean="0"/>
                        <a:t>прибутку державних підприємств МДЦ  «Артек» та УДЦ  «Молода гвардія»;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uk-UA" sz="1300" baseline="0" noProof="0" smtClean="0"/>
                        <a:t>прибутку підприємств, які застосовують ставку податку на прибуток 0 відсотків;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uk-UA" sz="1300" noProof="0" smtClean="0"/>
                        <a:t>прибутку </a:t>
                      </a:r>
                      <a:r>
                        <a:rPr lang="uk-UA" sz="1300" kern="1200" noProof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підприємств паливно-енергетичного комплексу в наслідок запровадження  енергоефективних заходів та реалізації енергоефективних проектів (в тому числі з використанням біологічних видів палива та/або альтернативних видів енергії);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uk-UA" sz="1300" baseline="0" noProof="0" smtClean="0"/>
                        <a:t>прибутку дошкільних та загальноосвітніх навчальних закладів недержавної форми власності;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uk-UA" sz="1300" baseline="0" noProof="0" smtClean="0"/>
                        <a:t>прибутку підприємств суб’єктів господарювання водо-, теплопостачання та водовідведення в межах витрат, передбачених інвестиційними програмами;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uk-UA" sz="1300" noProof="0" smtClean="0"/>
                        <a:t>прибутку, отриманого від основної діяльності підприємств легкої промисловості;</a:t>
                      </a:r>
                      <a:endParaRPr lang="uk-UA" sz="1300" baseline="0" noProof="0" smtClean="0"/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uk-UA" sz="1300" noProof="0" smtClean="0"/>
                        <a:t>прибутку, отриманого від основної діяльності підприємств суднобудівної промисловості;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uk-UA" sz="1300" noProof="0" smtClean="0"/>
                        <a:t>прибутку підприємств літакобудівної промисловості;</a:t>
                      </a:r>
                    </a:p>
                    <a:p>
                      <a:pPr marL="285750" indent="-285750" algn="just" defTabSz="914400" rtl="0" eaLnBrk="1" latinLnBrk="0" hangingPunct="1">
                        <a:buFont typeface="Wingdings" pitchFamily="2" charset="2"/>
                        <a:buChar char="§"/>
                      </a:pPr>
                      <a:r>
                        <a:rPr lang="uk-UA" sz="1300" kern="1200" baseline="0" noProof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пільгові ставки податку на прибуток для суб’єктів індустрії програмної продукції та суб'єктів господарювання, які реалізують інвестиційні проекти у пріоритетних галузях економіки, схвалені відповідно до Закону України «Про стимулювання інвестиційної діяльності у пріоритетних галузях економіки з метою створення нових робочих місць».</a:t>
                      </a:r>
                    </a:p>
                    <a:p>
                      <a:pPr algn="r"/>
                      <a:r>
                        <a:rPr lang="uk-UA" sz="1300" b="1" noProof="0" smtClean="0"/>
                        <a:t>Всього</a:t>
                      </a:r>
                    </a:p>
                  </a:txBody>
                  <a:tcPr marL="91443" marR="91443" marT="45718" marB="45718"/>
                </a:tc>
                <a:tc>
                  <a:txBody>
                    <a:bodyPr/>
                    <a:lstStyle/>
                    <a:p>
                      <a:pPr algn="just"/>
                      <a:endParaRPr lang="uk-UA" sz="1300" noProof="0" dirty="0" smtClean="0"/>
                    </a:p>
                    <a:p>
                      <a:pPr algn="ctr"/>
                      <a:r>
                        <a:rPr lang="uk-UA" sz="1300" noProof="0" dirty="0" smtClean="0"/>
                        <a:t>9,5</a:t>
                      </a:r>
                    </a:p>
                    <a:p>
                      <a:pPr algn="ctr"/>
                      <a:r>
                        <a:rPr lang="uk-UA" sz="1300" noProof="0" dirty="0" smtClean="0"/>
                        <a:t>29</a:t>
                      </a:r>
                    </a:p>
                    <a:p>
                      <a:pPr algn="ctr"/>
                      <a:endParaRPr lang="uk-UA" sz="1300" noProof="0" dirty="0" smtClean="0"/>
                    </a:p>
                    <a:p>
                      <a:pPr algn="ctr"/>
                      <a:r>
                        <a:rPr lang="uk-UA" sz="1300" noProof="0" dirty="0" smtClean="0"/>
                        <a:t>-</a:t>
                      </a:r>
                    </a:p>
                    <a:p>
                      <a:pPr algn="ctr"/>
                      <a:r>
                        <a:rPr lang="uk-UA" sz="1300" noProof="0" dirty="0" smtClean="0"/>
                        <a:t>7</a:t>
                      </a:r>
                    </a:p>
                    <a:p>
                      <a:pPr algn="ctr"/>
                      <a:r>
                        <a:rPr lang="uk-UA" sz="1300" noProof="0" dirty="0" smtClean="0"/>
                        <a:t>1000</a:t>
                      </a:r>
                    </a:p>
                    <a:p>
                      <a:pPr algn="ctr"/>
                      <a:endParaRPr lang="uk-UA" sz="1300" noProof="0" dirty="0" smtClean="0"/>
                    </a:p>
                    <a:p>
                      <a:pPr algn="ctr"/>
                      <a:endParaRPr lang="uk-UA" sz="1300" noProof="0" dirty="0" smtClean="0"/>
                    </a:p>
                    <a:p>
                      <a:pPr algn="ctr"/>
                      <a:r>
                        <a:rPr lang="uk-UA" sz="1300" noProof="0" dirty="0" smtClean="0"/>
                        <a:t>16,5</a:t>
                      </a:r>
                    </a:p>
                    <a:p>
                      <a:pPr algn="ctr"/>
                      <a:r>
                        <a:rPr lang="uk-UA" sz="1300" noProof="0" dirty="0" smtClean="0"/>
                        <a:t>-</a:t>
                      </a:r>
                    </a:p>
                    <a:p>
                      <a:pPr algn="ctr"/>
                      <a:endParaRPr lang="uk-UA" sz="1300" noProof="0" dirty="0" smtClean="0"/>
                    </a:p>
                    <a:p>
                      <a:pPr algn="ctr"/>
                      <a:r>
                        <a:rPr lang="uk-UA" sz="1300" noProof="0" dirty="0" smtClean="0"/>
                        <a:t>50</a:t>
                      </a:r>
                    </a:p>
                    <a:p>
                      <a:pPr algn="ctr"/>
                      <a:r>
                        <a:rPr lang="uk-UA" sz="1300" noProof="0" dirty="0" smtClean="0"/>
                        <a:t>74,3</a:t>
                      </a:r>
                    </a:p>
                    <a:p>
                      <a:pPr algn="ctr"/>
                      <a:r>
                        <a:rPr lang="uk-UA" sz="1300" noProof="0" dirty="0" smtClean="0"/>
                        <a:t>390</a:t>
                      </a:r>
                    </a:p>
                    <a:p>
                      <a:pPr algn="ctr"/>
                      <a:endParaRPr lang="uk-UA" sz="1300" noProof="0" dirty="0" smtClean="0"/>
                    </a:p>
                    <a:p>
                      <a:pPr algn="ctr"/>
                      <a:r>
                        <a:rPr lang="uk-UA" sz="1300" noProof="0" dirty="0" smtClean="0"/>
                        <a:t>30</a:t>
                      </a:r>
                    </a:p>
                    <a:p>
                      <a:pPr algn="ctr"/>
                      <a:endParaRPr lang="uk-UA" sz="1300" noProof="0" dirty="0" smtClean="0"/>
                    </a:p>
                    <a:p>
                      <a:pPr algn="ctr"/>
                      <a:endParaRPr lang="uk-UA" sz="1300" noProof="0" dirty="0" smtClean="0"/>
                    </a:p>
                    <a:p>
                      <a:pPr algn="ctr"/>
                      <a:r>
                        <a:rPr lang="uk-UA" sz="1300" b="1" noProof="0" dirty="0" smtClean="0"/>
                        <a:t>1606,8</a:t>
                      </a:r>
                    </a:p>
                  </a:txBody>
                  <a:tcPr marL="91443" marR="91443" marT="45718" marB="45718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459788" y="76200"/>
            <a:ext cx="576262" cy="3079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 smtClean="0">
                <a:latin typeface="+mn-lt"/>
                <a:cs typeface="+mn-cs"/>
              </a:rPr>
              <a:t>3.9</a:t>
            </a:r>
            <a:endParaRPr lang="uk-UA" sz="1400" b="1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19298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417513"/>
          </a:xfrm>
        </p:spPr>
        <p:txBody>
          <a:bodyPr/>
          <a:lstStyle/>
          <a:p>
            <a:pPr eaLnBrk="1" hangingPunct="1"/>
            <a:r>
              <a:rPr lang="uk-UA" sz="2000" b="1" smtClean="0"/>
              <a:t>Пільги з податку на прибуток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020967"/>
              </p:ext>
            </p:extLst>
          </p:nvPr>
        </p:nvGraphicFramePr>
        <p:xfrm>
          <a:off x="179512" y="476250"/>
          <a:ext cx="8785101" cy="60730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8983"/>
                <a:gridCol w="936118"/>
              </a:tblGrid>
              <a:tr h="46369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Пропонується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uk-UA" sz="1400" baseline="0" dirty="0" smtClean="0"/>
                        <a:t>запровадити пільги для пріоритетних галузей економіки</a:t>
                      </a:r>
                      <a:endParaRPr lang="uk-UA" sz="1400" dirty="0"/>
                    </a:p>
                  </a:txBody>
                  <a:tcPr marL="91443" marR="91443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300" dirty="0" smtClean="0"/>
                        <a:t>Сума, </a:t>
                      </a:r>
                      <a:r>
                        <a:rPr lang="uk-UA" sz="1300" dirty="0" err="1" smtClean="0"/>
                        <a:t>млн.грн</a:t>
                      </a:r>
                      <a:r>
                        <a:rPr lang="uk-UA" sz="1300" dirty="0" smtClean="0"/>
                        <a:t>.</a:t>
                      </a:r>
                      <a:endParaRPr lang="uk-UA" sz="1300" dirty="0"/>
                    </a:p>
                  </a:txBody>
                  <a:tcPr marL="91443" marR="91443" marT="45723" marB="45723"/>
                </a:tc>
              </a:tr>
              <a:tr h="5585401">
                <a:tc>
                  <a:txBody>
                    <a:bodyPr/>
                    <a:lstStyle/>
                    <a:p>
                      <a:pPr algn="just"/>
                      <a:r>
                        <a:rPr lang="uk-UA" sz="1300" b="1" dirty="0" smtClean="0"/>
                        <a:t>Звільнення від оподаткування*: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uk-UA" sz="1300" dirty="0" smtClean="0"/>
                        <a:t>прибутку, отриманого від господарської діяльності з видобування нафти, газу (газового конденсату);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uk-UA" sz="1300" baseline="0" dirty="0" smtClean="0"/>
                        <a:t>п</a:t>
                      </a:r>
                      <a:r>
                        <a:rPr lang="uk-UA" sz="1300" dirty="0" smtClean="0"/>
                        <a:t>рибутку підприємств машинобудування для агропромислового комплексу;</a:t>
                      </a:r>
                    </a:p>
                    <a:p>
                      <a:pPr marL="285750" indent="-285750" algn="just" defTabSz="914400" rtl="0" eaLnBrk="1" latinLnBrk="0" hangingPunct="1">
                        <a:buFont typeface="Wingdings" pitchFamily="2" charset="2"/>
                        <a:buChar char="§"/>
                      </a:pPr>
                      <a:r>
                        <a:rPr lang="uk-UA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прибутку підприємств оборонно-промислового комплексу;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uk-UA" sz="1300" baseline="0" dirty="0" smtClean="0"/>
                        <a:t>прибутку підприємств та організацій, які засновані громадськими організаціями інвалідів.</a:t>
                      </a:r>
                    </a:p>
                    <a:p>
                      <a:pPr marL="0" indent="0" algn="just" defTabSz="914400" rtl="0" eaLnBrk="1" latinLnBrk="0" hangingPunct="1">
                        <a:buFont typeface="Wingdings" pitchFamily="2" charset="2"/>
                        <a:buNone/>
                      </a:pPr>
                      <a:endParaRPr lang="uk-UA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uk-UA" sz="1300" b="1" dirty="0" smtClean="0"/>
                    </a:p>
                    <a:p>
                      <a:pPr algn="r"/>
                      <a:r>
                        <a:rPr lang="uk-UA" sz="1300" b="1" dirty="0" smtClean="0"/>
                        <a:t>Всього</a:t>
                      </a:r>
                    </a:p>
                    <a:p>
                      <a:pPr algn="r"/>
                      <a:endParaRPr lang="uk-UA" sz="1200" b="0" i="1" dirty="0" smtClean="0"/>
                    </a:p>
                    <a:p>
                      <a:pPr algn="l"/>
                      <a:r>
                        <a:rPr lang="uk-UA" sz="1200" b="0" i="1" dirty="0" smtClean="0"/>
                        <a:t>*- зазначені пільги надаються за умови спрямування </a:t>
                      </a:r>
                      <a:r>
                        <a:rPr lang="uk-UA" sz="1200" b="0" i="1" baseline="0" dirty="0" smtClean="0"/>
                        <a:t>звільненого від оподаткування прибутку у розвиток власного виробництва</a:t>
                      </a:r>
                      <a:endParaRPr lang="uk-UA" sz="1200" b="0" i="1" dirty="0" smtClean="0"/>
                    </a:p>
                    <a:p>
                      <a:pPr algn="r"/>
                      <a:endParaRPr lang="uk-UA" sz="1300" b="1" dirty="0" smtClean="0"/>
                    </a:p>
                    <a:p>
                      <a:pPr algn="r"/>
                      <a:endParaRPr lang="uk-UA" sz="1300" b="1" dirty="0" smtClean="0"/>
                    </a:p>
                    <a:p>
                      <a:pPr algn="l"/>
                      <a:endParaRPr lang="uk-UA" sz="1300" b="1" dirty="0" smtClean="0"/>
                    </a:p>
                  </a:txBody>
                  <a:tcPr marL="91443" marR="91443" marT="45723" marB="45723"/>
                </a:tc>
                <a:tc>
                  <a:txBody>
                    <a:bodyPr/>
                    <a:lstStyle/>
                    <a:p>
                      <a:pPr algn="just"/>
                      <a:endParaRPr lang="uk-UA" sz="1300" dirty="0" smtClean="0"/>
                    </a:p>
                    <a:p>
                      <a:pPr algn="ctr"/>
                      <a:r>
                        <a:rPr lang="uk-UA" sz="1300" dirty="0" smtClean="0"/>
                        <a:t>100,0</a:t>
                      </a:r>
                    </a:p>
                    <a:p>
                      <a:pPr algn="ctr"/>
                      <a:r>
                        <a:rPr lang="uk-UA" sz="1300" dirty="0" smtClean="0"/>
                        <a:t>52,4</a:t>
                      </a:r>
                    </a:p>
                    <a:p>
                      <a:pPr algn="ctr"/>
                      <a:r>
                        <a:rPr lang="uk-UA" sz="1300" dirty="0" smtClean="0"/>
                        <a:t>500,0</a:t>
                      </a:r>
                    </a:p>
                    <a:p>
                      <a:pPr algn="ctr"/>
                      <a:r>
                        <a:rPr lang="uk-UA" sz="1300" b="0" dirty="0" smtClean="0"/>
                        <a:t>20,5</a:t>
                      </a:r>
                    </a:p>
                    <a:p>
                      <a:pPr algn="ctr"/>
                      <a:endParaRPr lang="uk-UA" sz="1300" b="1" dirty="0" smtClean="0"/>
                    </a:p>
                    <a:p>
                      <a:pPr algn="ctr"/>
                      <a:endParaRPr lang="uk-UA" sz="1300" b="1" dirty="0" smtClean="0"/>
                    </a:p>
                    <a:p>
                      <a:pPr algn="ctr"/>
                      <a:r>
                        <a:rPr lang="uk-UA" sz="1300" b="1" dirty="0" smtClean="0"/>
                        <a:t>672,9</a:t>
                      </a:r>
                    </a:p>
                  </a:txBody>
                  <a:tcPr marL="91443" marR="91443" marT="45723" marB="45723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459788" y="76200"/>
            <a:ext cx="576262" cy="3079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 smtClean="0">
                <a:latin typeface="+mn-lt"/>
                <a:cs typeface="+mn-cs"/>
              </a:rPr>
              <a:t>3.10</a:t>
            </a:r>
            <a:endParaRPr lang="uk-UA" sz="1400" b="1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81078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8313" y="1719266"/>
            <a:ext cx="8229600" cy="3096567"/>
          </a:xfrm>
        </p:spPr>
        <p:txBody>
          <a:bodyPr>
            <a:normAutofit/>
          </a:bodyPr>
          <a:lstStyle/>
          <a:p>
            <a:pPr marL="0" indent="0" algn="ctr">
              <a:buFont typeface="Arial" pitchFamily="34" charset="0"/>
              <a:buNone/>
              <a:defRPr/>
            </a:pPr>
            <a:endParaRPr lang="uk-UA" sz="3600" b="1" dirty="0" smtClean="0">
              <a:cs typeface="Arial" pitchFamily="34" charset="0"/>
            </a:endParaRPr>
          </a:p>
          <a:p>
            <a:pPr marL="0" indent="0" algn="ctr">
              <a:buNone/>
              <a:defRPr/>
            </a:pPr>
            <a:r>
              <a:rPr lang="uk-UA" sz="3600" b="1" dirty="0" smtClean="0">
                <a:solidFill>
                  <a:srgbClr val="002060"/>
                </a:solidFill>
                <a:cs typeface="Arial" pitchFamily="34" charset="0"/>
              </a:rPr>
              <a:t>4. </a:t>
            </a:r>
            <a:r>
              <a:rPr lang="uk-UA" sz="3600" b="1" dirty="0">
                <a:solidFill>
                  <a:srgbClr val="002060"/>
                </a:solidFill>
                <a:cs typeface="Arial" pitchFamily="34" charset="0"/>
              </a:rPr>
              <a:t>Реформування оподаткування аграрного </a:t>
            </a:r>
            <a:r>
              <a:rPr lang="uk-UA" sz="3600" b="1" dirty="0" smtClean="0">
                <a:solidFill>
                  <a:srgbClr val="002060"/>
                </a:solidFill>
                <a:cs typeface="Arial" pitchFamily="34" charset="0"/>
              </a:rPr>
              <a:t>сектору</a:t>
            </a:r>
            <a:endParaRPr lang="uk-UA" sz="36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76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260648"/>
            <a:ext cx="8640959" cy="648072"/>
          </a:xfrm>
        </p:spPr>
        <p:txBody>
          <a:bodyPr>
            <a:noAutofit/>
          </a:bodyPr>
          <a:lstStyle/>
          <a:p>
            <a:pPr marL="0" indent="0" algn="ctr">
              <a:buFont typeface="Arial" pitchFamily="34" charset="0"/>
              <a:buNone/>
              <a:defRPr/>
            </a:pPr>
            <a:r>
              <a:rPr lang="uk-UA" sz="3000" b="1" dirty="0" smtClean="0">
                <a:solidFill>
                  <a:srgbClr val="002060"/>
                </a:solidFill>
                <a:cs typeface="Arial" pitchFamily="34" charset="0"/>
              </a:rPr>
              <a:t>Податкова реформа в аграрному секторі: варіанти</a:t>
            </a:r>
          </a:p>
        </p:txBody>
      </p:sp>
      <p:cxnSp>
        <p:nvCxnSpPr>
          <p:cNvPr id="4" name="Пряма сполучна лінія 3"/>
          <p:cNvCxnSpPr/>
          <p:nvPr/>
        </p:nvCxnSpPr>
        <p:spPr>
          <a:xfrm>
            <a:off x="308670" y="765845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Місце для вмісту 2"/>
          <p:cNvSpPr txBox="1">
            <a:spLocks/>
          </p:cNvSpPr>
          <p:nvPr/>
        </p:nvSpPr>
        <p:spPr>
          <a:xfrm>
            <a:off x="468313" y="1052513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  <a:defRPr/>
            </a:pPr>
            <a:endParaRPr lang="uk-UA" b="1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endParaRPr lang="uk-UA" sz="3600" b="1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endParaRPr lang="uk-UA" sz="2000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962026"/>
            <a:ext cx="864096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400" b="1" u="sng" dirty="0" smtClean="0">
                <a:solidFill>
                  <a:schemeClr val="accent2">
                    <a:lumMod val="75000"/>
                  </a:schemeClr>
                </a:solidFill>
              </a:rPr>
              <a:t>1 варіант:</a:t>
            </a:r>
          </a:p>
          <a:p>
            <a:pPr algn="just"/>
            <a:r>
              <a:rPr lang="uk-UA" sz="1400" dirty="0" smtClean="0">
                <a:solidFill>
                  <a:schemeClr val="accent2">
                    <a:lumMod val="75000"/>
                  </a:schemeClr>
                </a:solidFill>
              </a:rPr>
              <a:t>ПДВ: </a:t>
            </a:r>
            <a:r>
              <a:rPr lang="uk-UA" sz="1400" dirty="0" smtClean="0">
                <a:solidFill>
                  <a:schemeClr val="accent1">
                    <a:lumMod val="75000"/>
                  </a:schemeClr>
                </a:solidFill>
              </a:rPr>
              <a:t>малі та середні с/г підприємства (річний оборот до 50 млн. грн., площа с/г угідь до 10 тис. га) сплачують ПДВ за ставкою 11%; великі с/г підприємства переходять на сплату ПДВ за ставкою 20%; експорт зернових і технічних культур оподатковується за ставкою ПДВ 0%.</a:t>
            </a:r>
          </a:p>
          <a:p>
            <a:pPr algn="just"/>
            <a:r>
              <a:rPr lang="uk-UA" sz="1400" dirty="0" smtClean="0">
                <a:solidFill>
                  <a:schemeClr val="accent2">
                    <a:lumMod val="75000"/>
                  </a:schemeClr>
                </a:solidFill>
              </a:rPr>
              <a:t>ФСП: </a:t>
            </a:r>
            <a:r>
              <a:rPr lang="uk-UA" sz="1400" dirty="0">
                <a:solidFill>
                  <a:schemeClr val="accent1">
                    <a:lumMod val="75000"/>
                  </a:schemeClr>
                </a:solidFill>
              </a:rPr>
              <a:t>право сплачувати ФСП залишається для малих та середніх с/г підприємства – річний оборот до 50 млн. грн., площа с/г угідь до 10 тис. га;  великі с/г підприємства переходять на загальну систему сплати податків </a:t>
            </a:r>
          </a:p>
          <a:p>
            <a:pPr algn="just"/>
            <a:endParaRPr lang="uk-UA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uk-UA" sz="1400" b="1" u="sng" dirty="0" smtClean="0">
                <a:solidFill>
                  <a:schemeClr val="accent2">
                    <a:lumMod val="75000"/>
                  </a:schemeClr>
                </a:solidFill>
              </a:rPr>
              <a:t>2 варіант :</a:t>
            </a:r>
          </a:p>
          <a:p>
            <a:pPr algn="just"/>
            <a:r>
              <a:rPr lang="uk-UA" sz="1400" dirty="0" smtClean="0">
                <a:solidFill>
                  <a:schemeClr val="accent2">
                    <a:lumMod val="75000"/>
                  </a:schemeClr>
                </a:solidFill>
              </a:rPr>
              <a:t>ПДВ: </a:t>
            </a:r>
            <a:r>
              <a:rPr lang="uk-UA" sz="1400" dirty="0" smtClean="0">
                <a:solidFill>
                  <a:schemeClr val="accent1">
                    <a:lumMod val="75000"/>
                  </a:schemeClr>
                </a:solidFill>
              </a:rPr>
              <a:t>з усією суми податку, яка підлягає сплаті до бюджету с/г підприємствами, 80% залишається у їх розпорядженні, 20% - перераховується до державного бюджету; </a:t>
            </a:r>
            <a:r>
              <a:rPr lang="uk-UA" sz="1400" dirty="0">
                <a:solidFill>
                  <a:schemeClr val="accent1">
                    <a:lumMod val="75000"/>
                  </a:schemeClr>
                </a:solidFill>
              </a:rPr>
              <a:t>експорт зернових і технічних культур звільняється від оподаткування ПДВ</a:t>
            </a:r>
          </a:p>
          <a:p>
            <a:pPr algn="just"/>
            <a:r>
              <a:rPr lang="uk-UA" sz="1400" dirty="0">
                <a:solidFill>
                  <a:schemeClr val="accent2">
                    <a:lumMod val="75000"/>
                  </a:schemeClr>
                </a:solidFill>
              </a:rPr>
              <a:t>ФСП</a:t>
            </a:r>
            <a:r>
              <a:rPr lang="uk-UA" sz="1400" dirty="0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uk-UA" sz="1400" dirty="0">
                <a:solidFill>
                  <a:schemeClr val="accent1">
                    <a:lumMod val="75000"/>
                  </a:schemeClr>
                </a:solidFill>
              </a:rPr>
              <a:t>право сплачувати ФСП залишається для малих та середніх с/г підприємства – річний оборот до 50 млн. грн., площа с/г угідь до 10 тис. га;  великі с/г підприємства переходять на загальну систему сплати податків </a:t>
            </a:r>
            <a:endParaRPr lang="uk-UA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uk-UA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uk-UA" sz="1400" b="1" u="sng" dirty="0" smtClean="0">
                <a:solidFill>
                  <a:schemeClr val="accent2">
                    <a:lumMod val="75000"/>
                  </a:schemeClr>
                </a:solidFill>
              </a:rPr>
              <a:t>3 варіант:</a:t>
            </a:r>
          </a:p>
          <a:p>
            <a:pPr algn="just"/>
            <a:r>
              <a:rPr lang="uk-UA" sz="1400" dirty="0" smtClean="0">
                <a:solidFill>
                  <a:schemeClr val="accent2">
                    <a:lumMod val="75000"/>
                  </a:schemeClr>
                </a:solidFill>
              </a:rPr>
              <a:t>ПДВ: </a:t>
            </a:r>
            <a:r>
              <a:rPr lang="uk-UA" sz="1400" dirty="0" smtClean="0">
                <a:solidFill>
                  <a:schemeClr val="accent1">
                    <a:lumMod val="75000"/>
                  </a:schemeClr>
                </a:solidFill>
              </a:rPr>
              <a:t>без змін; </a:t>
            </a:r>
            <a:r>
              <a:rPr lang="uk-UA" sz="1400" dirty="0">
                <a:solidFill>
                  <a:schemeClr val="accent1">
                    <a:lumMod val="75000"/>
                  </a:schemeClr>
                </a:solidFill>
              </a:rPr>
              <a:t>експорт зернових і технічних культур звільняється від оподаткування </a:t>
            </a:r>
            <a:r>
              <a:rPr lang="uk-UA" sz="1400" dirty="0" smtClean="0">
                <a:solidFill>
                  <a:schemeClr val="accent1">
                    <a:lumMod val="75000"/>
                  </a:schemeClr>
                </a:solidFill>
              </a:rPr>
              <a:t>ПДВ</a:t>
            </a:r>
          </a:p>
          <a:p>
            <a:pPr algn="just"/>
            <a:r>
              <a:rPr lang="uk-UA" sz="1400" dirty="0" smtClean="0">
                <a:solidFill>
                  <a:schemeClr val="accent2">
                    <a:lumMod val="75000"/>
                  </a:schemeClr>
                </a:solidFill>
              </a:rPr>
              <a:t>ФСП: </a:t>
            </a:r>
            <a:r>
              <a:rPr lang="uk-UA" sz="1400" dirty="0" smtClean="0">
                <a:solidFill>
                  <a:schemeClr val="accent1">
                    <a:lumMod val="75000"/>
                  </a:schemeClr>
                </a:solidFill>
              </a:rPr>
              <a:t>право сплачувати ФСП залишається для малих </a:t>
            </a:r>
            <a:r>
              <a:rPr lang="uk-UA" sz="1400" dirty="0">
                <a:solidFill>
                  <a:schemeClr val="accent1">
                    <a:lumMod val="75000"/>
                  </a:schemeClr>
                </a:solidFill>
              </a:rPr>
              <a:t>та </a:t>
            </a:r>
            <a:r>
              <a:rPr lang="uk-UA" sz="1400" dirty="0" smtClean="0">
                <a:solidFill>
                  <a:schemeClr val="accent1">
                    <a:lumMod val="75000"/>
                  </a:schemeClr>
                </a:solidFill>
              </a:rPr>
              <a:t>середніх </a:t>
            </a:r>
            <a:r>
              <a:rPr lang="uk-UA" sz="1400" dirty="0">
                <a:solidFill>
                  <a:schemeClr val="accent1">
                    <a:lumMod val="75000"/>
                  </a:schemeClr>
                </a:solidFill>
              </a:rPr>
              <a:t>с/г підприємства – річний оборот до 50 млн. грн., площа с/г угідь до 10 тис. га;  великі с/г підприємства переходять </a:t>
            </a:r>
            <a:r>
              <a:rPr lang="uk-UA" sz="1400" dirty="0" smtClean="0">
                <a:solidFill>
                  <a:schemeClr val="accent1">
                    <a:lumMod val="75000"/>
                  </a:schemeClr>
                </a:solidFill>
              </a:rPr>
              <a:t>на загальну систему сплати податків </a:t>
            </a:r>
          </a:p>
          <a:p>
            <a:pPr algn="just"/>
            <a:endParaRPr lang="uk-UA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75000"/>
                  </a:schemeClr>
                </a:solidFill>
              </a:rPr>
              <a:t>Поступове, протягом 3 років, зниження одного із критеріїв віднесення с/г підприємств до великих – обсягу річного обороту 50 млн. грн. (у 2016 р. – 40 млн., у 2017 р. – 30 млн., у 2018 р. – 20 млн. грн.).</a:t>
            </a:r>
          </a:p>
          <a:p>
            <a:pPr algn="just"/>
            <a:endParaRPr lang="uk-UA" sz="1400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75000"/>
                  </a:schemeClr>
                </a:solidFill>
              </a:rPr>
              <a:t>У разі запровадження 1 або 2 варіанту реформи суми коштів, які отримуватиме бюджет, в повному обсязі спрямовуватимуться на підтримку вітчизняного сільгоспвиробництва (механізм розподілу коштів визначатиметься безпосередньо аграріями).</a:t>
            </a:r>
            <a:endParaRPr lang="uk-UA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32440" y="24879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4.1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251127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3"/>
          <p:cNvSpPr>
            <a:spLocks noGrp="1"/>
          </p:cNvSpPr>
          <p:nvPr>
            <p:ph type="title"/>
          </p:nvPr>
        </p:nvSpPr>
        <p:spPr>
          <a:xfrm>
            <a:off x="468313" y="452438"/>
            <a:ext cx="8229600" cy="490537"/>
          </a:xfrm>
        </p:spPr>
        <p:txBody>
          <a:bodyPr/>
          <a:lstStyle/>
          <a:p>
            <a:pPr eaLnBrk="1" hangingPunct="1"/>
            <a:r>
              <a:rPr lang="uk-UA" sz="2000" b="1" smtClean="0"/>
              <a:t>Великі  с/г підприємства, які знаходяться на спецрежимі по ПДВ </a:t>
            </a:r>
          </a:p>
        </p:txBody>
      </p:sp>
      <p:graphicFrame>
        <p:nvGraphicFramePr>
          <p:cNvPr id="12" name="Таблиця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955698"/>
              </p:ext>
            </p:extLst>
          </p:nvPr>
        </p:nvGraphicFramePr>
        <p:xfrm>
          <a:off x="755650" y="1150590"/>
          <a:ext cx="7777164" cy="49151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312"/>
                <a:gridCol w="1163513"/>
                <a:gridCol w="1163513"/>
                <a:gridCol w="1653413"/>
                <a:gridCol w="1653413"/>
              </a:tblGrid>
              <a:tr h="1079326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4" marR="91444" marT="45705" marB="45705"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Кількість суб'єктів, шт.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4" marR="91444" marT="45705" marB="45705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% до загальної кількості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4" marR="91444" marT="45705" marB="4570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 dirty="0" smtClean="0">
                          <a:solidFill>
                            <a:schemeClr val="lt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Обсяг операцій з постачання на митній території України, що оподатковуються за основною ставкою ПДВ, крім імпорту товарів</a:t>
                      </a:r>
                      <a:endParaRPr lang="uk-UA" sz="1600" b="1" kern="1200" dirty="0">
                        <a:solidFill>
                          <a:schemeClr val="lt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dirty="0"/>
                    </a:p>
                  </a:txBody>
                  <a:tcPr marL="91444" marR="91444" marT="45710" marB="45710"/>
                </a:tc>
              </a:tr>
              <a:tr h="576064">
                <a:tc vMerge="1">
                  <a:txBody>
                    <a:bodyPr/>
                    <a:lstStyle/>
                    <a:p>
                      <a:endParaRPr lang="uk-UA" sz="1600" dirty="0"/>
                    </a:p>
                  </a:txBody>
                  <a:tcPr marL="91444" marR="91444" marT="45710" marB="45710"/>
                </a:tc>
                <a:tc vMerge="1">
                  <a:txBody>
                    <a:bodyPr/>
                    <a:lstStyle/>
                    <a:p>
                      <a:pPr algn="ctr"/>
                      <a:endParaRPr lang="uk-UA" sz="1600" dirty="0"/>
                    </a:p>
                  </a:txBody>
                  <a:tcPr marL="91444" marR="91444" marT="45710" marB="4571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1" kern="1200" dirty="0" smtClean="0">
                          <a:solidFill>
                            <a:schemeClr val="lt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Сума, </a:t>
                      </a:r>
                    </a:p>
                    <a:p>
                      <a:pPr marL="0" algn="ctr" defTabSz="914400" rtl="0" eaLnBrk="1" latinLnBrk="0" hangingPunct="1"/>
                      <a:r>
                        <a:rPr lang="uk-UA" sz="1600" b="1" kern="1200" dirty="0" smtClean="0">
                          <a:solidFill>
                            <a:schemeClr val="lt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млн. грн.</a:t>
                      </a:r>
                      <a:endParaRPr lang="uk-UA" sz="1600" b="1" kern="1200" dirty="0">
                        <a:solidFill>
                          <a:schemeClr val="lt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1" kern="1200" dirty="0" smtClean="0">
                          <a:solidFill>
                            <a:schemeClr val="lt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% до загальної суми операцій</a:t>
                      </a:r>
                      <a:endParaRPr lang="uk-UA" sz="1600" b="1" kern="1200" dirty="0">
                        <a:solidFill>
                          <a:schemeClr val="lt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29936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від 100 млн. грн. і більше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4" marR="91444" marT="45705" marB="45705"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201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4" marR="91444" marT="45705" marB="45705"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1,3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4" marR="91444" marT="45705" marB="45705"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65 866, 7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38,8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</a:tr>
              <a:tr h="431134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від 70</a:t>
                      </a:r>
                      <a:r>
                        <a:rPr lang="uk-UA" sz="1600" baseline="0" dirty="0" smtClean="0">
                          <a:latin typeface="Arial Narrow" pitchFamily="34" charset="0"/>
                        </a:rPr>
                        <a:t>  до 100 млн. грн.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119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0,8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9 627, 0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5,7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від 50</a:t>
                      </a:r>
                      <a:r>
                        <a:rPr lang="uk-UA" sz="1600" baseline="0" dirty="0" smtClean="0">
                          <a:latin typeface="Arial Narrow" pitchFamily="34" charset="0"/>
                        </a:rPr>
                        <a:t> до 70 млн. грн.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160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1,1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9 406, 9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5,5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</a:tr>
              <a:tr h="216024">
                <a:tc gridSpan="5">
                  <a:txBody>
                    <a:bodyPr/>
                    <a:lstStyle/>
                    <a:p>
                      <a:endParaRPr lang="uk-UA" sz="800" dirty="0" smtClean="0">
                        <a:latin typeface="Arial Narrow" pitchFamily="34" charset="0"/>
                      </a:endParaRPr>
                    </a:p>
                  </a:txBody>
                  <a:tcPr marL="91444" marR="91444" marT="45705" marB="45705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</a:tr>
              <a:tr h="432002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до 50 млн. грн.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4" marR="9144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14 478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96,8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84 776,4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50,0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32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Arial Narrow" pitchFamily="34" charset="0"/>
                        </a:rPr>
                        <a:t>від 20 до 50 млн. грн.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986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6,6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29 952, 2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17,7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</a:tr>
              <a:tr h="4329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Arial Narrow" pitchFamily="34" charset="0"/>
                        </a:rPr>
                        <a:t>до 20 млн. грн.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13 492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90,2</a:t>
                      </a:r>
                      <a:endParaRPr lang="uk-UA" sz="1600" b="1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54 824, 2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32,3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</a:tr>
              <a:tr h="450599">
                <a:tc>
                  <a:txBody>
                    <a:bodyPr/>
                    <a:lstStyle/>
                    <a:p>
                      <a:r>
                        <a:rPr lang="uk-UA" sz="1600" b="0" dirty="0" smtClean="0">
                          <a:latin typeface="Arial Narrow" pitchFamily="34" charset="0"/>
                        </a:rPr>
                        <a:t>ВСЬОГО</a:t>
                      </a:r>
                      <a:endParaRPr lang="uk-UA" sz="1600" b="0" dirty="0">
                        <a:latin typeface="Arial Narrow" pitchFamily="34" charset="0"/>
                      </a:endParaRPr>
                    </a:p>
                  </a:txBody>
                  <a:tcPr marL="91444" marR="9144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14 958</a:t>
                      </a:r>
                      <a:endParaRPr lang="uk-UA" sz="1600" b="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0" kern="120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100</a:t>
                      </a:r>
                      <a:endParaRPr lang="uk-UA" sz="1600" b="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169 677,0</a:t>
                      </a:r>
                      <a:endParaRPr lang="uk-UA" sz="1600" b="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100</a:t>
                      </a:r>
                      <a:endParaRPr lang="uk-UA" sz="1600" b="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3"/>
          <p:cNvSpPr txBox="1">
            <a:spLocks/>
          </p:cNvSpPr>
          <p:nvPr/>
        </p:nvSpPr>
        <p:spPr bwMode="auto">
          <a:xfrm>
            <a:off x="755650" y="260350"/>
            <a:ext cx="7777163" cy="682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uk-UA" sz="1900" b="1" dirty="0" smtClean="0">
                <a:latin typeface="Arial Narrow" pitchFamily="34" charset="0"/>
              </a:rPr>
              <a:t>Розподіл с/г підприємств, які знаходяться на </a:t>
            </a:r>
            <a:r>
              <a:rPr lang="uk-UA" sz="1900" b="1" dirty="0" err="1" smtClean="0">
                <a:latin typeface="Arial Narrow" pitchFamily="34" charset="0"/>
              </a:rPr>
              <a:t>спецрежимі</a:t>
            </a:r>
            <a:r>
              <a:rPr lang="uk-UA" sz="1900" b="1" dirty="0" smtClean="0">
                <a:latin typeface="Arial Narrow" pitchFamily="34" charset="0"/>
              </a:rPr>
              <a:t> по ПДВ, за обсягами операцій з постачання с/г продукції  у 2013 році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32440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4.2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94126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3"/>
          <p:cNvSpPr>
            <a:spLocks noGrp="1"/>
          </p:cNvSpPr>
          <p:nvPr>
            <p:ph type="title"/>
          </p:nvPr>
        </p:nvSpPr>
        <p:spPr>
          <a:xfrm>
            <a:off x="468313" y="452438"/>
            <a:ext cx="8229600" cy="490537"/>
          </a:xfrm>
        </p:spPr>
        <p:txBody>
          <a:bodyPr/>
          <a:lstStyle/>
          <a:p>
            <a:pPr eaLnBrk="1" hangingPunct="1"/>
            <a:r>
              <a:rPr lang="ru-RU" sz="2000" b="1" smtClean="0"/>
              <a:t>Великі  с/г підприємства, які знаходяться на спецрежимі по ПДВ </a:t>
            </a:r>
            <a:endParaRPr lang="uk-UA" sz="2000" b="1" smtClean="0"/>
          </a:p>
        </p:txBody>
      </p:sp>
      <p:graphicFrame>
        <p:nvGraphicFramePr>
          <p:cNvPr id="12" name="Таблиця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458767"/>
              </p:ext>
            </p:extLst>
          </p:nvPr>
        </p:nvGraphicFramePr>
        <p:xfrm>
          <a:off x="395288" y="1075434"/>
          <a:ext cx="8353424" cy="5410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456"/>
                <a:gridCol w="1584176"/>
                <a:gridCol w="1440160"/>
                <a:gridCol w="1440348"/>
                <a:gridCol w="2016284"/>
              </a:tblGrid>
              <a:tr h="107923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1" kern="1200" dirty="0" smtClean="0">
                          <a:solidFill>
                            <a:schemeClr val="lt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С/г підприємства, </a:t>
                      </a:r>
                    </a:p>
                    <a:p>
                      <a:pPr marL="0" algn="ctr" defTabSz="914400" rtl="0" eaLnBrk="1" latinLnBrk="0" hangingPunct="1"/>
                      <a:r>
                        <a:rPr lang="uk-UA" sz="1600" b="1" kern="1200" dirty="0" smtClean="0">
                          <a:solidFill>
                            <a:schemeClr val="lt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які мали с/г угіддя площею, га</a:t>
                      </a:r>
                      <a:endParaRPr lang="uk-UA" sz="1600" b="1" kern="1200" dirty="0">
                        <a:solidFill>
                          <a:schemeClr val="lt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697" marB="45697"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Кількість 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с/г підприємств, шт.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697" marB="45697"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% до загальної кількості с/г підприємств</a:t>
                      </a:r>
                      <a:r>
                        <a:rPr lang="uk-UA" sz="1600" baseline="0" dirty="0" smtClean="0">
                          <a:latin typeface="Arial Narrow" pitchFamily="34" charset="0"/>
                        </a:rPr>
                        <a:t> 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697" marB="45697"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Площа 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с/г угідь, 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тис. га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697" marB="45697"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% до загальної 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площі с/г угідь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с/г підприємств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697" marB="45697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10779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понад 10 000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178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0,3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3 466,2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15,9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</a:tr>
              <a:tr h="181055">
                <a:tc gridSpan="5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uk-UA" sz="5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uk-UA" sz="5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uk-UA" sz="5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uk-UA" sz="5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uk-UA" sz="5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</a:tr>
              <a:tr h="410779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до 10 000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47 297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99,7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18 293,8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84,1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10779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7000,1 – 10 000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166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0,3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1 401,4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6,4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</a:tr>
              <a:tr h="410779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5000,1</a:t>
                      </a:r>
                      <a:r>
                        <a:rPr lang="uk-UA" sz="1600" baseline="0" dirty="0" smtClean="0">
                          <a:latin typeface="Arial Narrow" pitchFamily="34" charset="0"/>
                        </a:rPr>
                        <a:t> – 7000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339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0,7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1 964,2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9,0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</a:tr>
              <a:tr h="410779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4000,1 - 5000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319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0,7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1 415,8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6,5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>
                    <a:lnT w="38100" cmpd="sng">
                      <a:noFill/>
                    </a:lnT>
                  </a:tcPr>
                </a:tc>
              </a:tr>
              <a:tr h="407853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3000,1</a:t>
                      </a:r>
                      <a:r>
                        <a:rPr lang="uk-UA" sz="1600" baseline="0" dirty="0" smtClean="0">
                          <a:latin typeface="Arial Narrow" pitchFamily="34" charset="0"/>
                        </a:rPr>
                        <a:t> - 4000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614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1,3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2 128,0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9,8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/>
                </a:tc>
              </a:tr>
              <a:tr h="335248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2000,1 - 3000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1 256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2,6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3 053,3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14,0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/>
                </a:tc>
              </a:tr>
              <a:tr h="451449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1000,1 – 2000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2 534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04" marB="45704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5,4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04" marB="45704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3 637,2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04" marB="45704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16,7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04" marB="45704"/>
                </a:tc>
              </a:tr>
              <a:tr h="451449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до 1000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04" marB="45704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42 069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04" marB="45704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88,6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04" marB="45704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4 </a:t>
                      </a:r>
                      <a:r>
                        <a:rPr lang="uk-UA" sz="1600" kern="1200" baseline="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693,9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04" marB="45704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21,6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04" marB="45704"/>
                </a:tc>
              </a:tr>
              <a:tr h="450509">
                <a:tc>
                  <a:txBody>
                    <a:bodyPr/>
                    <a:lstStyle/>
                    <a:p>
                      <a:r>
                        <a:rPr lang="uk-UA" sz="1600" b="0" dirty="0" smtClean="0">
                          <a:latin typeface="Arial Narrow" pitchFamily="34" charset="0"/>
                        </a:rPr>
                        <a:t>ВСЬОГО</a:t>
                      </a:r>
                      <a:endParaRPr lang="uk-UA" sz="1600" b="0" dirty="0">
                        <a:latin typeface="Arial Narrow" pitchFamily="34" charset="0"/>
                      </a:endParaRPr>
                    </a:p>
                  </a:txBody>
                  <a:tcPr marL="91446" marR="91446" marT="45697" marB="45697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47 475</a:t>
                      </a:r>
                      <a:endParaRPr lang="uk-UA" sz="1600" b="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697" marB="45697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100</a:t>
                      </a:r>
                      <a:endParaRPr lang="uk-UA" sz="1600" b="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697" marB="45697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21 760,0</a:t>
                      </a:r>
                      <a:endParaRPr lang="uk-UA" sz="1600" b="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697" marB="45697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100</a:t>
                      </a:r>
                      <a:endParaRPr lang="uk-UA" sz="1600" b="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697" marB="45697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3"/>
          <p:cNvSpPr txBox="1">
            <a:spLocks/>
          </p:cNvSpPr>
          <p:nvPr/>
        </p:nvSpPr>
        <p:spPr bwMode="auto">
          <a:xfrm>
            <a:off x="395536" y="172668"/>
            <a:ext cx="8352928" cy="682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uk-UA" sz="2000" b="1" dirty="0">
                <a:latin typeface="Arial Narrow" pitchFamily="34" charset="0"/>
              </a:rPr>
              <a:t>Розподіл </a:t>
            </a:r>
            <a:r>
              <a:rPr lang="uk-UA" sz="2000" b="1" dirty="0" smtClean="0">
                <a:latin typeface="Arial Narrow" pitchFamily="34" charset="0"/>
              </a:rPr>
              <a:t>сільськогосподарських </a:t>
            </a:r>
            <a:r>
              <a:rPr lang="uk-UA" sz="2000" b="1" dirty="0">
                <a:latin typeface="Arial Narrow" pitchFamily="34" charset="0"/>
              </a:rPr>
              <a:t>підприємств </a:t>
            </a:r>
            <a:endParaRPr lang="uk-UA" sz="2000" b="1" dirty="0" smtClean="0">
              <a:latin typeface="Arial Narrow" pitchFamily="34" charset="0"/>
            </a:endParaRPr>
          </a:p>
          <a:p>
            <a:pPr>
              <a:defRPr/>
            </a:pPr>
            <a:r>
              <a:rPr lang="uk-UA" sz="2000" b="1" dirty="0" smtClean="0">
                <a:latin typeface="Arial Narrow" pitchFamily="34" charset="0"/>
              </a:rPr>
              <a:t>за </a:t>
            </a:r>
            <a:r>
              <a:rPr lang="uk-UA" sz="2000" b="1" dirty="0">
                <a:latin typeface="Arial Narrow" pitchFamily="34" charset="0"/>
              </a:rPr>
              <a:t>розміром сільськогосподарських </a:t>
            </a:r>
            <a:r>
              <a:rPr lang="uk-UA" sz="2000" b="1" dirty="0" smtClean="0">
                <a:latin typeface="Arial Narrow" pitchFamily="34" charset="0"/>
              </a:rPr>
              <a:t>угідь, 2013 рік</a:t>
            </a:r>
            <a:endParaRPr lang="uk-UA" sz="2000" dirty="0">
              <a:latin typeface="Arial Narrow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4.3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114123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3"/>
          <p:cNvSpPr>
            <a:spLocks noGrp="1"/>
          </p:cNvSpPr>
          <p:nvPr>
            <p:ph type="title"/>
          </p:nvPr>
        </p:nvSpPr>
        <p:spPr>
          <a:xfrm>
            <a:off x="465138" y="420127"/>
            <a:ext cx="8229600" cy="490537"/>
          </a:xfrm>
        </p:spPr>
        <p:txBody>
          <a:bodyPr/>
          <a:lstStyle/>
          <a:p>
            <a:pPr eaLnBrk="1" hangingPunct="1"/>
            <a:r>
              <a:rPr lang="ru-RU" sz="2000" b="1" smtClean="0">
                <a:latin typeface="Arial Narrow" pitchFamily="34" charset="0"/>
              </a:rPr>
              <a:t>Великі  с/г підприємства, які знаходяться на спецрежимі по ПДВ </a:t>
            </a:r>
            <a:endParaRPr lang="uk-UA" sz="2000" b="1" smtClean="0">
              <a:latin typeface="Arial Narrow" pitchFamily="34" charset="0"/>
            </a:endParaRPr>
          </a:p>
        </p:txBody>
      </p:sp>
      <p:graphicFrame>
        <p:nvGraphicFramePr>
          <p:cNvPr id="12" name="Таблиця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329173"/>
              </p:ext>
            </p:extLst>
          </p:nvPr>
        </p:nvGraphicFramePr>
        <p:xfrm>
          <a:off x="392113" y="4404752"/>
          <a:ext cx="8137524" cy="1520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562"/>
                <a:gridCol w="1192533"/>
                <a:gridCol w="1192533"/>
                <a:gridCol w="2061340"/>
                <a:gridCol w="1656556"/>
              </a:tblGrid>
              <a:tr h="10670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1" kern="1200" dirty="0" smtClean="0">
                          <a:solidFill>
                            <a:schemeClr val="lt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Підприємства, що мали с/г угіддя площею, га</a:t>
                      </a:r>
                      <a:endParaRPr lang="uk-UA" sz="1600" b="1" kern="1200" dirty="0">
                        <a:solidFill>
                          <a:schemeClr val="lt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15" marB="45715"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Кількість суб'єктів, шт.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15" marB="45715"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% до загальної кількості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15" marB="45715"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Площа с/г угідь, 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тис. га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15" marB="45715"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Відсотків до загальної площі с/г угідь підприємств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15" marB="45715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53728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до 10 000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6" marR="91446" marT="45722" marB="45722">
                    <a:lnT w="38100" cmpd="sng">
                      <a:noFill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47 297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22" marB="45722">
                    <a:lnT w="38100" cmpd="sng">
                      <a:noFill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99,7%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22" marB="45722">
                    <a:lnT w="38100" cmpd="sng">
                      <a:noFill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18 293,8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22" marB="45722">
                    <a:lnT w="38100" cmpd="sng">
                      <a:noFill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84,1%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6" marR="91446" marT="45722" marB="45722">
                    <a:lnT w="38100" cmpd="sng">
                      <a:noFill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3"/>
          <p:cNvSpPr txBox="1">
            <a:spLocks/>
          </p:cNvSpPr>
          <p:nvPr/>
        </p:nvSpPr>
        <p:spPr bwMode="auto">
          <a:xfrm>
            <a:off x="392113" y="372502"/>
            <a:ext cx="8137525" cy="682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uk-UA" sz="1800" b="1" dirty="0" smtClean="0">
                <a:latin typeface="Arial Narrow" pitchFamily="34" charset="0"/>
              </a:rPr>
              <a:t>Відповідають додатковим критеріям щодо дії </a:t>
            </a:r>
            <a:r>
              <a:rPr lang="uk-UA" sz="1800" b="1" dirty="0" err="1" smtClean="0">
                <a:latin typeface="Arial Narrow" pitchFamily="34" charset="0"/>
              </a:rPr>
              <a:t>спецрежиму</a:t>
            </a:r>
            <a:r>
              <a:rPr lang="uk-UA" sz="1800" b="1" dirty="0" smtClean="0">
                <a:latin typeface="Arial Narrow" pitchFamily="34" charset="0"/>
              </a:rPr>
              <a:t> по ПДВ</a:t>
            </a:r>
            <a:endParaRPr lang="uk-UA" sz="1800" dirty="0">
              <a:latin typeface="Arial Narrow" pitchFamily="34" charset="0"/>
            </a:endParaRP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563861"/>
              </p:ext>
            </p:extLst>
          </p:nvPr>
        </p:nvGraphicFramePr>
        <p:xfrm>
          <a:off x="395288" y="1596464"/>
          <a:ext cx="8137526" cy="228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297"/>
                <a:gridCol w="1224136"/>
                <a:gridCol w="1224136"/>
                <a:gridCol w="2011474"/>
                <a:gridCol w="1664483"/>
              </a:tblGrid>
              <a:tr h="1188695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800" dirty="0">
                        <a:latin typeface="Arial Narrow" pitchFamily="34" charset="0"/>
                      </a:endParaRPr>
                    </a:p>
                  </a:txBody>
                  <a:tcPr marL="91447" marR="91447" marT="45702" marB="45702"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Кількість суб'єктів, шт.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7" marR="91447" marT="45702" marB="45702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% до загальної кількості</a:t>
                      </a:r>
                    </a:p>
                    <a:p>
                      <a:pPr algn="ctr"/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7" marR="91447" marT="45702" marB="4570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600" b="1" kern="1200" dirty="0" smtClean="0">
                          <a:solidFill>
                            <a:schemeClr val="lt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Обсяг операцій з постачання на митній території України, що оподатковуються за основною ставкою ПДВ, крім імпорту товарів</a:t>
                      </a:r>
                      <a:endParaRPr lang="uk-UA" sz="1600" b="1" kern="1200" dirty="0">
                        <a:solidFill>
                          <a:schemeClr val="lt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7" marR="91447" marT="45702" marB="4570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dirty="0"/>
                    </a:p>
                  </a:txBody>
                  <a:tcPr marL="91444" marR="91444" marT="45710" marB="45710"/>
                </a:tc>
              </a:tr>
              <a:tr h="643841">
                <a:tc vMerge="1">
                  <a:txBody>
                    <a:bodyPr/>
                    <a:lstStyle/>
                    <a:p>
                      <a:endParaRPr lang="uk-UA" sz="1600" dirty="0"/>
                    </a:p>
                  </a:txBody>
                  <a:tcPr marL="91444" marR="91444" marT="45710" marB="45710"/>
                </a:tc>
                <a:tc vMerge="1">
                  <a:txBody>
                    <a:bodyPr/>
                    <a:lstStyle/>
                    <a:p>
                      <a:pPr algn="ctr"/>
                      <a:endParaRPr lang="uk-UA" sz="1600" dirty="0"/>
                    </a:p>
                  </a:txBody>
                  <a:tcPr marL="91444" marR="91444" marT="45710" marB="4571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1" kern="1200" dirty="0" smtClean="0">
                          <a:solidFill>
                            <a:schemeClr val="lt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Сума, млн. грн.</a:t>
                      </a:r>
                      <a:endParaRPr lang="uk-UA" sz="1600" b="1" kern="1200" dirty="0">
                        <a:solidFill>
                          <a:schemeClr val="lt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7" marR="91447" marT="45702" marB="4570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1" kern="1200" dirty="0" smtClean="0">
                          <a:solidFill>
                            <a:schemeClr val="lt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Частка до загальної суми</a:t>
                      </a:r>
                      <a:endParaRPr lang="uk-UA" sz="1600" b="1" kern="1200" dirty="0">
                        <a:solidFill>
                          <a:schemeClr val="lt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7" marR="91447" marT="45702" marB="4570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53607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до 50 млн. грн.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1447" marR="91447" marT="45702" marB="45702">
                    <a:lnT w="38100" cmpd="sng">
                      <a:noFill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14 478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7" marR="91447" marT="45702" marB="45702">
                    <a:lnT w="38100" cmpd="sng">
                      <a:noFill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96,8%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7" marR="91447" marT="45702" marB="45702">
                    <a:lnT w="38100" cmpd="sng">
                      <a:noFill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84 776,4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7" marR="91447" marT="45702" marB="4570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50,0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%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7" marR="91447" marT="45702" marB="4570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4.4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288486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6943" y="116632"/>
            <a:ext cx="8441553" cy="864518"/>
          </a:xfrm>
        </p:spPr>
        <p:txBody>
          <a:bodyPr>
            <a:noAutofit/>
          </a:bodyPr>
          <a:lstStyle/>
          <a:p>
            <a:pPr marL="0" indent="0" algn="ctr">
              <a:buFont typeface="Arial" pitchFamily="34" charset="0"/>
              <a:buNone/>
              <a:defRPr/>
            </a:pPr>
            <a:r>
              <a:rPr lang="uk-UA" b="1" dirty="0" smtClean="0">
                <a:solidFill>
                  <a:srgbClr val="002060"/>
                </a:solidFill>
                <a:cs typeface="Arial" pitchFamily="34" charset="0"/>
              </a:rPr>
              <a:t>Реформування аграрного сектору</a:t>
            </a:r>
          </a:p>
        </p:txBody>
      </p:sp>
      <p:cxnSp>
        <p:nvCxnSpPr>
          <p:cNvPr id="4" name="Пряма сполучна лінія 3"/>
          <p:cNvCxnSpPr/>
          <p:nvPr/>
        </p:nvCxnSpPr>
        <p:spPr>
          <a:xfrm>
            <a:off x="755650" y="764704"/>
            <a:ext cx="77041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Місце для вмісту 2"/>
          <p:cNvSpPr txBox="1">
            <a:spLocks/>
          </p:cNvSpPr>
          <p:nvPr/>
        </p:nvSpPr>
        <p:spPr>
          <a:xfrm>
            <a:off x="468313" y="1052513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  <a:defRPr/>
            </a:pPr>
            <a:endParaRPr lang="uk-UA" b="1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endParaRPr lang="uk-UA" sz="3600" b="1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endParaRPr lang="uk-UA" sz="2000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16" name="Діаграма 15"/>
          <p:cNvGraphicFramePr/>
          <p:nvPr>
            <p:extLst>
              <p:ext uri="{D42A27DB-BD31-4B8C-83A1-F6EECF244321}">
                <p14:modId xmlns:p14="http://schemas.microsoft.com/office/powerpoint/2010/main" val="3320100213"/>
              </p:ext>
            </p:extLst>
          </p:nvPr>
        </p:nvGraphicFramePr>
        <p:xfrm>
          <a:off x="-3479" y="1268761"/>
          <a:ext cx="5086511" cy="25800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Діаграма 16"/>
          <p:cNvGraphicFramePr/>
          <p:nvPr>
            <p:extLst>
              <p:ext uri="{D42A27DB-BD31-4B8C-83A1-F6EECF244321}">
                <p14:modId xmlns:p14="http://schemas.microsoft.com/office/powerpoint/2010/main" val="4108736536"/>
              </p:ext>
            </p:extLst>
          </p:nvPr>
        </p:nvGraphicFramePr>
        <p:xfrm>
          <a:off x="5635503" y="4435134"/>
          <a:ext cx="2995940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Діаграма 17"/>
          <p:cNvGraphicFramePr/>
          <p:nvPr>
            <p:extLst>
              <p:ext uri="{D42A27DB-BD31-4B8C-83A1-F6EECF244321}">
                <p14:modId xmlns:p14="http://schemas.microsoft.com/office/powerpoint/2010/main" val="1656701"/>
              </p:ext>
            </p:extLst>
          </p:nvPr>
        </p:nvGraphicFramePr>
        <p:xfrm>
          <a:off x="5502565" y="1398960"/>
          <a:ext cx="2836558" cy="2504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" name="Діаграма 18"/>
          <p:cNvGraphicFramePr/>
          <p:nvPr>
            <p:extLst>
              <p:ext uri="{D42A27DB-BD31-4B8C-83A1-F6EECF244321}">
                <p14:modId xmlns:p14="http://schemas.microsoft.com/office/powerpoint/2010/main" val="1943754965"/>
              </p:ext>
            </p:extLst>
          </p:nvPr>
        </p:nvGraphicFramePr>
        <p:xfrm>
          <a:off x="118582" y="4310124"/>
          <a:ext cx="5051638" cy="2536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188816" y="937295"/>
            <a:ext cx="2259943" cy="87716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1700" dirty="0" smtClean="0">
                <a:solidFill>
                  <a:schemeClr val="bg1"/>
                </a:solidFill>
              </a:rPr>
              <a:t>критерій 1:</a:t>
            </a:r>
          </a:p>
          <a:p>
            <a:pPr algn="ctr"/>
            <a:r>
              <a:rPr lang="uk-UA" sz="1700" dirty="0" smtClean="0">
                <a:solidFill>
                  <a:schemeClr val="bg1"/>
                </a:solidFill>
              </a:rPr>
              <a:t>річний обсяг виручки не більше </a:t>
            </a:r>
            <a:r>
              <a:rPr lang="en-US" sz="1700" dirty="0" smtClean="0">
                <a:solidFill>
                  <a:schemeClr val="bg1"/>
                </a:solidFill>
              </a:rPr>
              <a:t>5</a:t>
            </a:r>
            <a:r>
              <a:rPr lang="uk-UA" sz="1700" dirty="0" smtClean="0">
                <a:solidFill>
                  <a:schemeClr val="bg1"/>
                </a:solidFill>
              </a:rPr>
              <a:t>0 млн. грн.</a:t>
            </a:r>
            <a:endParaRPr lang="uk-UA" sz="17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77792" y="4005833"/>
            <a:ext cx="2193474" cy="87716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1700" dirty="0" smtClean="0">
                <a:solidFill>
                  <a:schemeClr val="bg1"/>
                </a:solidFill>
              </a:rPr>
              <a:t>критерій 2:</a:t>
            </a:r>
          </a:p>
          <a:p>
            <a:pPr algn="ctr"/>
            <a:r>
              <a:rPr lang="uk-UA" sz="1700" dirty="0" smtClean="0">
                <a:solidFill>
                  <a:schemeClr val="bg1"/>
                </a:solidFill>
              </a:rPr>
              <a:t>площа сільгоспугідь не більше </a:t>
            </a:r>
            <a:r>
              <a:rPr lang="en-US" sz="1700" dirty="0" smtClean="0">
                <a:solidFill>
                  <a:schemeClr val="bg1"/>
                </a:solidFill>
              </a:rPr>
              <a:t>10</a:t>
            </a:r>
            <a:r>
              <a:rPr lang="uk-UA" sz="1700" dirty="0" smtClean="0">
                <a:solidFill>
                  <a:schemeClr val="bg1"/>
                </a:solidFill>
              </a:rPr>
              <a:t> тис. га</a:t>
            </a:r>
            <a:endParaRPr lang="uk-UA" sz="17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34910" y="4036954"/>
            <a:ext cx="2392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uk-UA"/>
            </a:defPPr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uk-UA" dirty="0">
                <a:solidFill>
                  <a:srgbClr val="002060"/>
                </a:solidFill>
              </a:rPr>
              <a:t>питома вага за площею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8703" y="4024235"/>
            <a:ext cx="2392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uk-UA"/>
            </a:defPPr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uk-UA" dirty="0">
                <a:solidFill>
                  <a:srgbClr val="002060"/>
                </a:solidFill>
              </a:rPr>
              <a:t>питома вага за кількістю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1445" y="932455"/>
            <a:ext cx="2392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002060"/>
                </a:solidFill>
              </a:rPr>
              <a:t>питома вага за кількістю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68441" y="932455"/>
            <a:ext cx="2525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uk-UA"/>
            </a:defPPr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uk-UA" dirty="0">
                <a:solidFill>
                  <a:srgbClr val="002060"/>
                </a:solidFill>
              </a:rPr>
              <a:t>питома вага за виручкою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4.5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170382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8313" y="1719266"/>
            <a:ext cx="8229600" cy="3096567"/>
          </a:xfrm>
        </p:spPr>
        <p:txBody>
          <a:bodyPr>
            <a:normAutofit/>
          </a:bodyPr>
          <a:lstStyle/>
          <a:p>
            <a:pPr marL="0" indent="0" algn="ctr">
              <a:buFont typeface="Arial" pitchFamily="34" charset="0"/>
              <a:buNone/>
              <a:defRPr/>
            </a:pPr>
            <a:endParaRPr lang="uk-UA" sz="3600" b="1" dirty="0" smtClean="0"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r>
              <a:rPr lang="uk-UA" sz="3600" b="1" dirty="0" smtClean="0">
                <a:solidFill>
                  <a:srgbClr val="002060"/>
                </a:solidFill>
                <a:cs typeface="Arial" pitchFamily="34" charset="0"/>
              </a:rPr>
              <a:t>5. Спрощення ведення малого </a:t>
            </a:r>
          </a:p>
          <a:p>
            <a:pPr marL="0" indent="0" algn="ctr">
              <a:buFont typeface="Arial" pitchFamily="34" charset="0"/>
              <a:buNone/>
              <a:defRPr/>
            </a:pPr>
            <a:r>
              <a:rPr lang="uk-UA" sz="3600" b="1" dirty="0" smtClean="0">
                <a:solidFill>
                  <a:srgbClr val="002060"/>
                </a:solidFill>
                <a:cs typeface="Arial" pitchFamily="34" charset="0"/>
              </a:rPr>
              <a:t>та середнього бізнесу </a:t>
            </a:r>
            <a:endParaRPr lang="uk-UA" sz="36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97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8313" y="1719266"/>
            <a:ext cx="8229600" cy="3096567"/>
          </a:xfrm>
        </p:spPr>
        <p:txBody>
          <a:bodyPr>
            <a:normAutofit/>
          </a:bodyPr>
          <a:lstStyle/>
          <a:p>
            <a:pPr marL="0" indent="0" algn="ctr">
              <a:buFont typeface="Arial" pitchFamily="34" charset="0"/>
              <a:buNone/>
              <a:defRPr/>
            </a:pPr>
            <a:endParaRPr lang="uk-UA" sz="3600" b="1" dirty="0" smtClean="0"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r>
              <a:rPr lang="uk-UA" sz="3600" b="1" dirty="0" smtClean="0">
                <a:solidFill>
                  <a:srgbClr val="002060"/>
                </a:solidFill>
                <a:cs typeface="Arial" pitchFamily="34" charset="0"/>
              </a:rPr>
              <a:t>1. Скорочення кількості податків і зборів</a:t>
            </a:r>
            <a:endParaRPr lang="uk-UA" sz="36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88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Місце для вмісту 2"/>
          <p:cNvSpPr>
            <a:spLocks noGrp="1"/>
          </p:cNvSpPr>
          <p:nvPr>
            <p:ph idx="1"/>
          </p:nvPr>
        </p:nvSpPr>
        <p:spPr>
          <a:xfrm>
            <a:off x="395536" y="231988"/>
            <a:ext cx="8441553" cy="504056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  <a:defRPr/>
            </a:pPr>
            <a:r>
              <a:rPr lang="uk-UA" sz="1800" b="1" dirty="0">
                <a:solidFill>
                  <a:srgbClr val="002060"/>
                </a:solidFill>
                <a:cs typeface="Arial" pitchFamily="34" charset="0"/>
              </a:rPr>
              <a:t>СПРОЩЕНА СИСТЕМА ОПОДАТКУВАННЯ, ОБЛІКУ ТА </a:t>
            </a:r>
            <a:r>
              <a:rPr lang="uk-UA" sz="1800" b="1" dirty="0" smtClean="0">
                <a:solidFill>
                  <a:srgbClr val="002060"/>
                </a:solidFill>
                <a:cs typeface="Arial" pitchFamily="34" charset="0"/>
              </a:rPr>
              <a:t>ЗВІТНОСТІ</a:t>
            </a:r>
          </a:p>
        </p:txBody>
      </p:sp>
      <p:sp>
        <p:nvSpPr>
          <p:cNvPr id="2" name="Прямокутник 1"/>
          <p:cNvSpPr/>
          <p:nvPr/>
        </p:nvSpPr>
        <p:spPr>
          <a:xfrm>
            <a:off x="3851920" y="720815"/>
            <a:ext cx="14847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i="1" u="sng" dirty="0" smtClean="0"/>
              <a:t>Чинні </a:t>
            </a:r>
            <a:r>
              <a:rPr lang="uk-UA" b="1" i="1" u="sng" dirty="0"/>
              <a:t>умови</a:t>
            </a:r>
            <a:endParaRPr lang="uk-UA" dirty="0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521620"/>
              </p:ext>
            </p:extLst>
          </p:nvPr>
        </p:nvGraphicFramePr>
        <p:xfrm>
          <a:off x="611560" y="1268760"/>
          <a:ext cx="8064895" cy="46671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2"/>
                <a:gridCol w="1584176"/>
                <a:gridCol w="1368152"/>
                <a:gridCol w="3384375"/>
              </a:tblGrid>
              <a:tr h="576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u="sng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Групи платників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u="sng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Річний обсяг доходу</a:t>
                      </a:r>
                      <a:endParaRPr lang="uk-UA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u="sng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Дозволена кількість осіб</a:t>
                      </a:r>
                      <a:endParaRPr lang="uk-UA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u="sng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Ставка</a:t>
                      </a:r>
                      <a:endParaRPr lang="uk-UA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44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u="sng" dirty="0">
                          <a:effectLst/>
                        </a:rPr>
                        <a:t>1 група:</a:t>
                      </a:r>
                      <a:r>
                        <a:rPr lang="uk-UA" sz="1200" dirty="0">
                          <a:effectLst/>
                        </a:rPr>
                        <a:t>   ФІЗИЧНІ ОСОБИ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до 150 тис. грн.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-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</a:rPr>
                        <a:t>1%-10%  МЗП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(12 грн.-122 грн</a:t>
                      </a:r>
                      <a:r>
                        <a:rPr lang="uk-UA" sz="1200" dirty="0" smtClean="0">
                          <a:effectLst/>
                        </a:rPr>
                        <a:t>.)</a:t>
                      </a:r>
                      <a:endParaRPr lang="uk-UA" sz="12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5467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u="sng" dirty="0">
                          <a:effectLst/>
                        </a:rPr>
                        <a:t>2 група</a:t>
                      </a:r>
                      <a:r>
                        <a:rPr lang="uk-UA" sz="1200" dirty="0">
                          <a:effectLst/>
                        </a:rPr>
                        <a:t>: ФІЗИЧНІ ОСОБИ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до 1 млн. грн.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effectLst/>
                        </a:rPr>
                        <a:t>2</a:t>
                      </a:r>
                      <a:r>
                        <a:rPr lang="uk-UA" sz="1200" b="1" dirty="0">
                          <a:effectLst/>
                        </a:rPr>
                        <a:t>%-20%  МЗП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(24 грн.-244 грн</a:t>
                      </a:r>
                      <a:r>
                        <a:rPr lang="uk-UA" sz="1200" dirty="0" smtClean="0">
                          <a:effectLst/>
                        </a:rPr>
                        <a:t>.)</a:t>
                      </a:r>
                      <a:endParaRPr lang="uk-UA" sz="12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7494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u="sng" dirty="0">
                          <a:effectLst/>
                        </a:rPr>
                        <a:t>3 група:</a:t>
                      </a:r>
                      <a:r>
                        <a:rPr lang="uk-UA" sz="1200" dirty="0">
                          <a:effectLst/>
                        </a:rPr>
                        <a:t> ФІЗИЧНІ </a:t>
                      </a:r>
                      <a:r>
                        <a:rPr lang="uk-UA" sz="1200" dirty="0" smtClean="0">
                          <a:effectLst/>
                        </a:rPr>
                        <a:t>ОСОБИ</a:t>
                      </a:r>
                      <a:endParaRPr lang="uk-UA" sz="12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до </a:t>
                      </a:r>
                      <a:r>
                        <a:rPr lang="ru-RU" sz="1200" dirty="0">
                          <a:effectLst/>
                        </a:rPr>
                        <a:t>3</a:t>
                      </a:r>
                      <a:r>
                        <a:rPr lang="uk-UA" sz="1200" dirty="0">
                          <a:effectLst/>
                        </a:rPr>
                        <a:t> млн. грн.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20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</a:rPr>
                        <a:t>3% доходу</a:t>
                      </a:r>
                      <a:r>
                        <a:rPr lang="uk-UA" sz="1200" dirty="0">
                          <a:effectLst/>
                        </a:rPr>
                        <a:t> – у разі сплати ПДВ у загальному </a:t>
                      </a:r>
                      <a:r>
                        <a:rPr lang="uk-UA" sz="1200" dirty="0" smtClean="0">
                          <a:effectLst/>
                        </a:rPr>
                        <a:t>порядку;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effectLst/>
                        </a:rPr>
                        <a:t>5</a:t>
                      </a:r>
                      <a:r>
                        <a:rPr lang="uk-UA" sz="1200" b="1" dirty="0">
                          <a:effectLst/>
                        </a:rPr>
                        <a:t>% доходу</a:t>
                      </a:r>
                      <a:r>
                        <a:rPr lang="uk-UA" sz="1200" dirty="0">
                          <a:effectLst/>
                        </a:rPr>
                        <a:t>  – без сплати ПДВ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u="sng">
                          <a:effectLst/>
                        </a:rPr>
                        <a:t>4 група:</a:t>
                      </a:r>
                      <a:r>
                        <a:rPr lang="uk-UA" sz="1200">
                          <a:effectLst/>
                        </a:rPr>
                        <a:t> ЮРИДИЧНІ ОСОБИ 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до 5  млн.  грн. 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50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</a:rPr>
                        <a:t>3% доходу </a:t>
                      </a:r>
                      <a:r>
                        <a:rPr lang="uk-UA" sz="1200" dirty="0">
                          <a:effectLst/>
                        </a:rPr>
                        <a:t>– у разі сплати ПДВ у загальному порядку</a:t>
                      </a:r>
                      <a:r>
                        <a:rPr lang="uk-UA" sz="1200" dirty="0" smtClean="0">
                          <a:effectLst/>
                        </a:rPr>
                        <a:t>;</a:t>
                      </a:r>
                      <a:r>
                        <a:rPr lang="uk-UA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</a:rPr>
                        <a:t>5% доходу  </a:t>
                      </a:r>
                      <a:r>
                        <a:rPr lang="uk-UA" sz="1200" dirty="0">
                          <a:effectLst/>
                        </a:rPr>
                        <a:t>– без сплати ПДВ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60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u="sng">
                          <a:effectLst/>
                        </a:rPr>
                        <a:t>5 група:</a:t>
                      </a:r>
                      <a:r>
                        <a:rPr lang="uk-UA" sz="1200">
                          <a:effectLst/>
                        </a:rPr>
                        <a:t> ФІЗИЧНІ ОСОБИ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до 20 млн. грн.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не обмежено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uk-UA" sz="1200" b="1" dirty="0">
                          <a:effectLst/>
                        </a:rPr>
                        <a:t>5% доходу </a:t>
                      </a:r>
                      <a:r>
                        <a:rPr lang="uk-UA" sz="1200" dirty="0">
                          <a:effectLst/>
                        </a:rPr>
                        <a:t>– у разі сплати ПДВ у загальному порядку</a:t>
                      </a:r>
                      <a:r>
                        <a:rPr lang="uk-UA" sz="1200" dirty="0" smtClean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uk-UA" sz="1200" b="1" dirty="0">
                          <a:effectLst/>
                        </a:rPr>
                        <a:t>7% доходу  </a:t>
                      </a:r>
                      <a:r>
                        <a:rPr lang="uk-UA" sz="1200" dirty="0">
                          <a:effectLst/>
                        </a:rPr>
                        <a:t>– без сплати ПДВ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7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u="sng" dirty="0">
                          <a:effectLst/>
                        </a:rPr>
                        <a:t>6 група: </a:t>
                      </a:r>
                      <a:r>
                        <a:rPr lang="uk-UA" sz="1200" dirty="0">
                          <a:effectLst/>
                        </a:rPr>
                        <a:t>ЮРИДИЧНІ ОСОБИ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u="none" strike="noStrike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до 20  млн.  грн. 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не обмежено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</a:rPr>
                        <a:t>5% доходу </a:t>
                      </a:r>
                      <a:r>
                        <a:rPr lang="uk-UA" sz="1200" dirty="0">
                          <a:effectLst/>
                        </a:rPr>
                        <a:t>– у разі сплати ПДВ у загальному порядку</a:t>
                      </a:r>
                      <a:r>
                        <a:rPr lang="uk-UA" sz="1200" dirty="0" smtClean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</a:rPr>
                        <a:t>7% доходу</a:t>
                      </a:r>
                      <a:r>
                        <a:rPr lang="uk-UA" sz="1200" dirty="0">
                          <a:effectLst/>
                        </a:rPr>
                        <a:t> – без сплати ПДВ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5.1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158543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Місце для вмісту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6525898"/>
              </p:ext>
            </p:extLst>
          </p:nvPr>
        </p:nvGraphicFramePr>
        <p:xfrm>
          <a:off x="539552" y="1052736"/>
          <a:ext cx="7992888" cy="44941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6646"/>
                <a:gridCol w="1545762"/>
                <a:gridCol w="1872208"/>
                <a:gridCol w="2448272"/>
              </a:tblGrid>
              <a:tr h="6077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Групи платників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u="sng" dirty="0">
                          <a:effectLst/>
                        </a:rPr>
                        <a:t>Річний обсяг доходу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u="sng" dirty="0">
                          <a:effectLst/>
                        </a:rPr>
                        <a:t>Дозволена кількість осіб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u="sng" dirty="0">
                          <a:effectLst/>
                        </a:rPr>
                        <a:t>Ставка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9208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u="sng" dirty="0">
                          <a:effectLst/>
                        </a:rPr>
                        <a:t>1 група:</a:t>
                      </a:r>
                      <a:r>
                        <a:rPr lang="uk-UA" sz="1400" dirty="0">
                          <a:effectLst/>
                        </a:rPr>
                        <a:t>   ФІЗИЧНІ ОСОБИ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 300 тис. грн.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до 10%  МЗП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(121,8 грн.).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208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u="sng" dirty="0">
                          <a:effectLst/>
                        </a:rPr>
                        <a:t>2 група</a:t>
                      </a:r>
                      <a:r>
                        <a:rPr lang="uk-UA" sz="1400" dirty="0">
                          <a:effectLst/>
                        </a:rPr>
                        <a:t>: ФІЗИЧНІ ОСОБИ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 1,5 млн. грн.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10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до 20%  МЗП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(243,6 грн.).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631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u="sng" dirty="0">
                          <a:effectLst/>
                        </a:rPr>
                        <a:t>3 група:</a:t>
                      </a:r>
                      <a:r>
                        <a:rPr lang="uk-UA" sz="1400" dirty="0">
                          <a:effectLst/>
                        </a:rPr>
                        <a:t> ФІЗИЧНІ ОСОБИ і ЮРИДИЧНІ ОСОБИ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 </a:t>
                      </a:r>
                      <a:r>
                        <a:rPr lang="ru-RU" sz="1400" dirty="0">
                          <a:effectLst/>
                        </a:rPr>
                        <a:t>20</a:t>
                      </a:r>
                      <a:r>
                        <a:rPr lang="uk-UA" sz="1400" dirty="0">
                          <a:effectLst/>
                        </a:rPr>
                        <a:t> млн. грн.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не обмежено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2% доходу </a:t>
                      </a:r>
                      <a:r>
                        <a:rPr lang="uk-UA" sz="1400" dirty="0">
                          <a:effectLst/>
                        </a:rPr>
                        <a:t>– у разі сплати ПДВ у загальному порядку;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4% доходу</a:t>
                      </a:r>
                      <a:r>
                        <a:rPr lang="uk-UA" sz="1400" dirty="0">
                          <a:effectLst/>
                        </a:rPr>
                        <a:t> – без сплати ПДВ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518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u="sng" dirty="0">
                          <a:effectLst/>
                        </a:rPr>
                        <a:t>4 група: </a:t>
                      </a:r>
                      <a:r>
                        <a:rPr lang="uk-UA" sz="1400" dirty="0">
                          <a:effectLst/>
                        </a:rPr>
                        <a:t>СІЛЬСЬКОГОСПОДАРСЬКІ ТОВАРОВИРОБНИКИ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75 % і більше - частка </a:t>
                      </a:r>
                      <a:r>
                        <a:rPr lang="uk-UA" sz="1400" dirty="0" err="1" smtClean="0">
                          <a:effectLst/>
                        </a:rPr>
                        <a:t>сільгосптоварови-робництва</a:t>
                      </a:r>
                      <a:r>
                        <a:rPr lang="uk-UA" sz="1400" dirty="0" smtClean="0">
                          <a:effectLst/>
                        </a:rPr>
                        <a:t> 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не обмежено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від </a:t>
                      </a:r>
                      <a:r>
                        <a:rPr lang="uk-UA" sz="1400" b="1" dirty="0" smtClean="0">
                          <a:effectLst/>
                        </a:rPr>
                        <a:t>0,03 </a:t>
                      </a:r>
                      <a:r>
                        <a:rPr lang="uk-UA" sz="1400" b="1" dirty="0">
                          <a:effectLst/>
                        </a:rPr>
                        <a:t>% до 1% </a:t>
                      </a:r>
                      <a:r>
                        <a:rPr lang="uk-UA" sz="1400" dirty="0">
                          <a:effectLst/>
                        </a:rPr>
                        <a:t>за 1 га </a:t>
                      </a:r>
                      <a:r>
                        <a:rPr lang="uk-UA" sz="1400" dirty="0" smtClean="0">
                          <a:effectLst/>
                        </a:rPr>
                        <a:t>нормативної</a:t>
                      </a:r>
                      <a:r>
                        <a:rPr lang="uk-UA" sz="1400" baseline="0" dirty="0" smtClean="0">
                          <a:effectLst/>
                        </a:rPr>
                        <a:t> грошової оцінки</a:t>
                      </a:r>
                      <a:r>
                        <a:rPr lang="uk-UA" sz="1400" dirty="0" smtClean="0">
                          <a:effectLst/>
                        </a:rPr>
                        <a:t> </a:t>
                      </a:r>
                      <a:r>
                        <a:rPr lang="uk-UA" sz="1400" dirty="0">
                          <a:effectLst/>
                        </a:rPr>
                        <a:t>землі (в залежності від її категорії та розташування)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Стрілка вниз 4"/>
          <p:cNvSpPr/>
          <p:nvPr/>
        </p:nvSpPr>
        <p:spPr>
          <a:xfrm>
            <a:off x="2613072" y="260648"/>
            <a:ext cx="3960440" cy="7525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ПРОПОНУЄТЬСЯ</a:t>
            </a:r>
            <a:endParaRPr lang="uk-UA" dirty="0"/>
          </a:p>
        </p:txBody>
      </p:sp>
      <p:sp>
        <p:nvSpPr>
          <p:cNvPr id="6" name="Прямокутник 5"/>
          <p:cNvSpPr/>
          <p:nvPr/>
        </p:nvSpPr>
        <p:spPr>
          <a:xfrm>
            <a:off x="539552" y="5703639"/>
            <a:ext cx="8136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i="1" dirty="0"/>
              <a:t>*Довідково: за розрахунками ДФС орієнтовні втрати від запровадження таких змін можуть скласти </a:t>
            </a:r>
            <a:r>
              <a:rPr lang="uk-UA" sz="1200" i="1" dirty="0" smtClean="0"/>
              <a:t>близько</a:t>
            </a:r>
          </a:p>
          <a:p>
            <a:r>
              <a:rPr lang="uk-UA" sz="1200" i="1" dirty="0" smtClean="0"/>
              <a:t>1 157,1 </a:t>
            </a:r>
            <a:r>
              <a:rPr lang="uk-UA" sz="1200" i="1" dirty="0"/>
              <a:t>млн</a:t>
            </a:r>
            <a:r>
              <a:rPr lang="uk-UA" sz="1200" i="1" dirty="0" smtClean="0"/>
              <a:t>. грн</a:t>
            </a:r>
            <a:r>
              <a:rPr lang="uk-UA" sz="1200" i="1" dirty="0"/>
              <a:t>. на </a:t>
            </a:r>
            <a:r>
              <a:rPr lang="uk-UA" sz="1200" i="1" dirty="0" smtClean="0"/>
              <a:t>рік</a:t>
            </a:r>
            <a:endParaRPr lang="uk-UA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5.2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2548069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524255"/>
            <a:ext cx="71723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500" b="1" dirty="0">
                <a:solidFill>
                  <a:srgbClr val="002060"/>
                </a:solidFill>
                <a:cs typeface="Arial" pitchFamily="34" charset="0"/>
              </a:rPr>
              <a:t>Пропозиція по покращенню бізнес-середовища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8596" y="1785926"/>
            <a:ext cx="53578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500" b="1" dirty="0" smtClean="0">
                <a:solidFill>
                  <a:schemeClr val="tx2"/>
                </a:solidFill>
              </a:rPr>
              <a:t>Пропонується на 2015-2016 роки:</a:t>
            </a:r>
            <a:endParaRPr lang="uk-UA" sz="2500" b="1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976" y="2420888"/>
            <a:ext cx="714380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500" b="1" dirty="0" smtClean="0">
                <a:solidFill>
                  <a:srgbClr val="C00000"/>
                </a:solidFill>
              </a:rPr>
              <a:t>Заборонити</a:t>
            </a:r>
            <a:r>
              <a:rPr lang="uk-UA" sz="2500" b="1" dirty="0" smtClean="0">
                <a:solidFill>
                  <a:schemeClr val="tx2"/>
                </a:solidFill>
              </a:rPr>
              <a:t> перевірки платників єдиного податку та суб'єктів господарювання, у яких обсяг доходу за попередній (звітний) рік не перевищує 20 млн. гривень. Перевірки таких платників податків здійснюються виключно за їх заявою, згідно з рішенням суду або згідно з вимогами Кримінально-процесуального кодексу. </a:t>
            </a:r>
            <a:endParaRPr lang="uk-UA" sz="2500" b="1" dirty="0">
              <a:solidFill>
                <a:schemeClr val="tx2"/>
              </a:solidFill>
            </a:endParaRPr>
          </a:p>
        </p:txBody>
      </p:sp>
      <p:cxnSp>
        <p:nvCxnSpPr>
          <p:cNvPr id="7" name="Пряма сполучна лінія 6"/>
          <p:cNvCxnSpPr/>
          <p:nvPr/>
        </p:nvCxnSpPr>
        <p:spPr>
          <a:xfrm>
            <a:off x="667720" y="1196752"/>
            <a:ext cx="77041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5.3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1209494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8313" y="1719266"/>
            <a:ext cx="8229600" cy="3096567"/>
          </a:xfrm>
        </p:spPr>
        <p:txBody>
          <a:bodyPr>
            <a:normAutofit/>
          </a:bodyPr>
          <a:lstStyle/>
          <a:p>
            <a:pPr marL="0" indent="0" algn="ctr">
              <a:buFont typeface="Arial" pitchFamily="34" charset="0"/>
              <a:buNone/>
              <a:defRPr/>
            </a:pPr>
            <a:endParaRPr lang="uk-UA" sz="3600" b="1" dirty="0" smtClean="0">
              <a:cs typeface="Arial" pitchFamily="34" charset="0"/>
            </a:endParaRPr>
          </a:p>
          <a:p>
            <a:pPr marL="0" indent="0" algn="ctr">
              <a:buNone/>
              <a:defRPr/>
            </a:pPr>
            <a:r>
              <a:rPr lang="uk-UA" sz="3600" b="1" dirty="0" smtClean="0">
                <a:solidFill>
                  <a:srgbClr val="002060"/>
                </a:solidFill>
                <a:cs typeface="Arial" pitchFamily="34" charset="0"/>
              </a:rPr>
              <a:t>6. Питання для обговорення</a:t>
            </a:r>
            <a:endParaRPr lang="uk-UA" sz="36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20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586034"/>
            <a:ext cx="8784976" cy="60113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200" b="1" dirty="0" smtClean="0">
                <a:solidFill>
                  <a:schemeClr val="accent2">
                    <a:lumMod val="75000"/>
                  </a:schemeClr>
                </a:solidFill>
              </a:rPr>
              <a:t>1. Реформування пільгової підтримки агропромислового комплексу </a:t>
            </a:r>
          </a:p>
          <a:p>
            <a:pPr marL="88900" indent="0" algn="just">
              <a:buNone/>
            </a:pPr>
            <a:r>
              <a:rPr lang="uk-UA" sz="1200" dirty="0" smtClean="0"/>
              <a:t>Пропонується розглянути 3 варіанти реформи:</a:t>
            </a:r>
          </a:p>
          <a:p>
            <a:pPr indent="-254000" algn="just"/>
            <a:r>
              <a:rPr lang="uk-UA" sz="1200" b="1" u="sng" dirty="0"/>
              <a:t>1 варіант:</a:t>
            </a:r>
          </a:p>
          <a:p>
            <a:pPr indent="-257175" algn="just">
              <a:buFontTx/>
              <a:buChar char="-"/>
            </a:pPr>
            <a:r>
              <a:rPr lang="uk-UA" sz="1100" dirty="0"/>
              <a:t>ПДВ: малі та середні с/г підприємства (річний оборот до 50 млн. грн., площа с/г угідь до 10 тис. га) сплачують ПДВ за ставкою 11%; великі с/г підприємства переходять на сплату ПДВ за ставкою 20%; експорт зернових і технічних культур оподатковується за ставкою ПДВ 0%.</a:t>
            </a:r>
          </a:p>
          <a:p>
            <a:pPr indent="-257175" algn="just">
              <a:buFontTx/>
              <a:buChar char="-"/>
            </a:pPr>
            <a:r>
              <a:rPr lang="uk-UA" sz="1100" dirty="0"/>
              <a:t>ФСП: право сплачувати ФСП залишається для малих та середніх с/г підприємства – річний оборот до 50 млн. грн., площа с/г угідь до 10 тис. га;  великі с/г підприємства переходять на загальну систему сплати податків </a:t>
            </a:r>
          </a:p>
          <a:p>
            <a:pPr indent="-254000" algn="just"/>
            <a:r>
              <a:rPr lang="uk-UA" sz="1200" b="1" u="sng" dirty="0" smtClean="0"/>
              <a:t>2 варіант:</a:t>
            </a:r>
            <a:endParaRPr lang="uk-UA" sz="1200" b="1" u="sng" dirty="0"/>
          </a:p>
          <a:p>
            <a:pPr indent="-257175" algn="just">
              <a:buFontTx/>
              <a:buChar char="-"/>
            </a:pPr>
            <a:r>
              <a:rPr lang="uk-UA" sz="1100" dirty="0"/>
              <a:t>ПДВ: з усією суми податку, яка підлягає сплаті до бюджету с/г підприємствами, 80% залишається у їх розпорядженні, 20% - перераховується до державного бюджету; експорт зернових і технічних культур звільняється від оподаткування ПДВ</a:t>
            </a:r>
          </a:p>
          <a:p>
            <a:pPr indent="-257175" algn="just">
              <a:buFontTx/>
              <a:buChar char="-"/>
            </a:pPr>
            <a:r>
              <a:rPr lang="uk-UA" sz="1100" dirty="0"/>
              <a:t>ФСП: право сплачувати ФСП залишається для малих та середніх с/г підприємства – річний оборот до 50 млн. грн., площа с/г угідь до 10 тис. га;  великі с/г підприємства переходять на загальну систему сплати податків </a:t>
            </a:r>
          </a:p>
          <a:p>
            <a:pPr indent="-254000" algn="just"/>
            <a:r>
              <a:rPr lang="uk-UA" sz="1200" b="1" u="sng" dirty="0"/>
              <a:t>3 варіант:</a:t>
            </a:r>
          </a:p>
          <a:p>
            <a:pPr indent="-257175" algn="just">
              <a:buFontTx/>
              <a:buChar char="-"/>
            </a:pPr>
            <a:r>
              <a:rPr lang="uk-UA" sz="1100" dirty="0"/>
              <a:t>ПДВ: без змін; експорт зернових і технічних культур звільняється від оподаткування ПДВ</a:t>
            </a:r>
          </a:p>
          <a:p>
            <a:pPr indent="-257175" algn="just">
              <a:buFontTx/>
              <a:buChar char="-"/>
            </a:pPr>
            <a:r>
              <a:rPr lang="uk-UA" sz="1100" dirty="0"/>
              <a:t>ФСП: право сплачувати ФСП залишається для малих та середніх с/г підприємства – річний оборот до 50 млн. грн., площа с/г угідь до 10 тис. га;  великі с/г підприємства переходять на загальну систему сплати податків </a:t>
            </a:r>
          </a:p>
          <a:p>
            <a:pPr marL="85725" indent="0" algn="just">
              <a:buNone/>
            </a:pPr>
            <a:r>
              <a:rPr lang="uk-UA" sz="1100" i="1" dirty="0" smtClean="0"/>
              <a:t>Пропонується поступове</a:t>
            </a:r>
            <a:r>
              <a:rPr lang="uk-UA" sz="1100" i="1" dirty="0"/>
              <a:t>, протягом 3 років, зниження одного із критеріїв віднесення с/г підприємств до великих – обсягу річного обороту 50 млн. грн. (у 2016 р. – 40 млн., у 2017 р. – 30 млн., у 2018 р. – 20 млн. грн.).</a:t>
            </a:r>
          </a:p>
          <a:p>
            <a:pPr marL="85725" indent="0" algn="just">
              <a:buNone/>
            </a:pPr>
            <a:r>
              <a:rPr lang="uk-UA" sz="1100" i="1" dirty="0"/>
              <a:t>У разі запровадження 1 або 2 варіанту реформи суми коштів, які отримуватиме бюджет, в повному обсязі спрямовуватимуться на підтримку вітчизняного сільгоспвиробництва (механізм розподілу коштів визначатиметься безпосередньо аграріями).</a:t>
            </a:r>
          </a:p>
          <a:p>
            <a:pPr marL="0" indent="0">
              <a:buNone/>
            </a:pPr>
            <a:endParaRPr lang="uk-UA" sz="12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Місце для вмісту 2"/>
          <p:cNvSpPr txBox="1">
            <a:spLocks/>
          </p:cNvSpPr>
          <p:nvPr/>
        </p:nvSpPr>
        <p:spPr>
          <a:xfrm>
            <a:off x="667720" y="-26021"/>
            <a:ext cx="7892416" cy="54017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  <a:defRPr/>
            </a:pPr>
            <a:r>
              <a:rPr lang="uk-UA" sz="3000" b="1" dirty="0" smtClean="0">
                <a:solidFill>
                  <a:srgbClr val="002060"/>
                </a:solidFill>
                <a:cs typeface="Arial" pitchFamily="34" charset="0"/>
              </a:rPr>
              <a:t>Питання для обговорення</a:t>
            </a:r>
          </a:p>
        </p:txBody>
      </p:sp>
      <p:cxnSp>
        <p:nvCxnSpPr>
          <p:cNvPr id="7" name="Пряма сполучна лінія 6"/>
          <p:cNvCxnSpPr/>
          <p:nvPr/>
        </p:nvCxnSpPr>
        <p:spPr>
          <a:xfrm>
            <a:off x="667720" y="514152"/>
            <a:ext cx="77041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6.1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47413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val 113"/>
          <p:cNvSpPr>
            <a:spLocks noChangeArrowheads="1"/>
          </p:cNvSpPr>
          <p:nvPr/>
        </p:nvSpPr>
        <p:spPr bwMode="auto">
          <a:xfrm>
            <a:off x="3109684" y="404664"/>
            <a:ext cx="760240" cy="253510"/>
          </a:xfrm>
          <a:prstGeom prst="ellipse">
            <a:avLst/>
          </a:prstGeom>
          <a:solidFill>
            <a:srgbClr val="FFCC99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lIns="104287" tIns="52144" rIns="104287" bIns="52144" anchor="ctr"/>
          <a:lstStyle/>
          <a:p>
            <a:pPr algn="ctr"/>
            <a:r>
              <a:rPr lang="en-US" b="1">
                <a:solidFill>
                  <a:srgbClr val="800000"/>
                </a:solidFill>
              </a:rPr>
              <a:t>22</a:t>
            </a:r>
            <a:endParaRPr lang="ru-RU" b="1">
              <a:solidFill>
                <a:srgbClr val="800000"/>
              </a:solidFill>
            </a:endParaRPr>
          </a:p>
        </p:txBody>
      </p:sp>
      <p:sp>
        <p:nvSpPr>
          <p:cNvPr id="2051" name="Oval 114"/>
          <p:cNvSpPr>
            <a:spLocks noChangeArrowheads="1"/>
          </p:cNvSpPr>
          <p:nvPr/>
        </p:nvSpPr>
        <p:spPr bwMode="auto">
          <a:xfrm>
            <a:off x="6748092" y="519237"/>
            <a:ext cx="762160" cy="254528"/>
          </a:xfrm>
          <a:prstGeom prst="ellipse">
            <a:avLst/>
          </a:prstGeom>
          <a:solidFill>
            <a:srgbClr val="CCFFCC"/>
          </a:solidFill>
          <a:ln w="28575">
            <a:solidFill>
              <a:srgbClr val="008000"/>
            </a:solidFill>
            <a:round/>
            <a:headEnd/>
            <a:tailEnd/>
          </a:ln>
        </p:spPr>
        <p:txBody>
          <a:bodyPr wrap="none" lIns="104287" tIns="52144" rIns="104287" bIns="52144" anchor="ctr"/>
          <a:lstStyle/>
          <a:p>
            <a:pPr algn="ctr"/>
            <a:r>
              <a:rPr lang="uk-UA" b="1" dirty="0" smtClean="0">
                <a:solidFill>
                  <a:srgbClr val="006600"/>
                </a:solidFill>
              </a:rPr>
              <a:t>9</a:t>
            </a:r>
            <a:endParaRPr lang="ru-RU" b="1" dirty="0">
              <a:solidFill>
                <a:srgbClr val="006600"/>
              </a:solidFill>
            </a:endParaRPr>
          </a:p>
        </p:txBody>
      </p:sp>
      <p:sp>
        <p:nvSpPr>
          <p:cNvPr id="9" name="Стрілка вправо 8"/>
          <p:cNvSpPr/>
          <p:nvPr/>
        </p:nvSpPr>
        <p:spPr>
          <a:xfrm rot="350161">
            <a:off x="4514371" y="480549"/>
            <a:ext cx="1758535" cy="270818"/>
          </a:xfrm>
          <a:prstGeom prst="rightArrow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87" tIns="52144" rIns="104287" bIns="52144" anchor="ctr"/>
          <a:lstStyle/>
          <a:p>
            <a:pPr algn="ctr" defTabSz="1042872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Місце для номера слайда 9"/>
          <p:cNvSpPr>
            <a:spLocks noGrp="1"/>
          </p:cNvSpPr>
          <p:nvPr>
            <p:ph type="sldNum" sz="quarter" idx="12"/>
          </p:nvPr>
        </p:nvSpPr>
        <p:spPr>
          <a:xfrm>
            <a:off x="6953510" y="6546458"/>
            <a:ext cx="2132897" cy="365502"/>
          </a:xfrm>
        </p:spPr>
        <p:txBody>
          <a:bodyPr/>
          <a:lstStyle/>
          <a:p>
            <a:pPr>
              <a:defRPr/>
            </a:pPr>
            <a:fld id="{FD8AB8F1-575C-4B17-A432-2938008188F1}" type="slidenum">
              <a:rPr lang="uk-UA"/>
              <a:pPr>
                <a:defRPr/>
              </a:pPr>
              <a:t>4</a:t>
            </a:fld>
            <a:endParaRPr lang="uk-UA" dirty="0"/>
          </a:p>
        </p:txBody>
      </p:sp>
      <p:graphicFrame>
        <p:nvGraphicFramePr>
          <p:cNvPr id="13" name="Таблиця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494703"/>
              </p:ext>
            </p:extLst>
          </p:nvPr>
        </p:nvGraphicFramePr>
        <p:xfrm>
          <a:off x="217956" y="845033"/>
          <a:ext cx="8807462" cy="5919290"/>
        </p:xfrm>
        <a:graphic>
          <a:graphicData uri="http://schemas.openxmlformats.org/drawingml/2006/table">
            <a:tbl>
              <a:tblPr/>
              <a:tblGrid>
                <a:gridCol w="706221"/>
                <a:gridCol w="590252"/>
                <a:gridCol w="332345"/>
                <a:gridCol w="3589322"/>
                <a:gridCol w="3323446"/>
                <a:gridCol w="265876"/>
              </a:tblGrid>
              <a:tr h="455759"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uk-UA" sz="1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Прогнозні надходження</a:t>
                      </a:r>
                    </a:p>
                    <a:p>
                      <a:pPr algn="ctr" rtl="0" fontAlgn="t"/>
                      <a:r>
                        <a:rPr lang="uk-UA" sz="1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2014 рік*</a:t>
                      </a:r>
                      <a:endParaRPr lang="uk-UA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uk-UA" sz="1000" b="1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Чинне законодавство 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uk-UA" sz="1000" b="1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Пропонується 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55144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1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млрд</a:t>
                      </a:r>
                      <a:r>
                        <a:rPr lang="uk-UA" sz="1000" b="1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грн</a:t>
                      </a:r>
                      <a:r>
                        <a:rPr lang="uk-UA" sz="1000" b="1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1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55144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379,3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98,1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uk-UA" sz="1000" b="1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Загальнодержавні податки та збори (17) </a:t>
                      </a:r>
                      <a:endParaRPr lang="uk-UA" sz="1000" b="1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uk-UA" sz="1000" b="1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Загальнодержавні податки та збори (7)</a:t>
                      </a:r>
                      <a:endParaRPr lang="uk-UA" sz="1000" b="1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63970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44,2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11,4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Податок на прибуток підприємств 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Податок на </a:t>
                      </a:r>
                      <a:r>
                        <a:rPr lang="uk-UA" sz="1000" b="0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прибуток підприємств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70,4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18,2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Податок на доходи фізичних осіб 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uk-UA" sz="1000" b="0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Податок на доходи фізичних осіб 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633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157,9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40,8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Податок на додану вартість 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Податок на додану вартість 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633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44,6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11,5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 dirty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Акцизний податок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36000" algn="l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Акцизний податок 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5759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2,6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0,7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 dirty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Збір у вигляді цільової надбавки до діючого тарифу на електричну та теплову енергію, крім електроенергії, виробленої кваліфікованими когенераційними установками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5633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</a:t>
                      </a:r>
                      <a:endParaRPr lang="uk-UA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 dirty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 dirty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Екологічний податок (з палива)</a:t>
                      </a:r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uk-UA" sz="1100" b="0" i="0" u="none" strike="noStrike" dirty="0">
                        <a:solidFill>
                          <a:srgbClr val="17375E"/>
                        </a:solidFill>
                        <a:effectLst/>
                        <a:latin typeface="Calibri"/>
                      </a:endParaRPr>
                    </a:p>
                  </a:txBody>
                  <a:tcPr marL="7645" marR="7645" marT="76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56333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</a:t>
                      </a:r>
                      <a:endParaRPr lang="uk-UA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</a:t>
                      </a:r>
                      <a:endParaRPr lang="uk-UA" sz="10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i="0" u="none" strike="noStrike" noProof="0" dirty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i="0" u="none" strike="noStrike" noProof="0" dirty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Збір за першу реєстрацію транспортного засобу</a:t>
                      </a:r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36000" algn="l" rtl="0" fontAlgn="ctr"/>
                      <a:r>
                        <a:rPr lang="uk-UA" sz="1000" b="0" i="0" u="none" strike="noStrike" noProof="0" dirty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Екологічний податок 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 dirty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633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5,1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1,3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 dirty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Екологічний </a:t>
                      </a:r>
                      <a:r>
                        <a:rPr lang="uk-UA" sz="1000" b="0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податок (крім палива)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36000" algn="l" rtl="0" fontAlgn="ctr"/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633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0,1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 dirty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Збір за спеціальне використання лісових ресурсів 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uk-UA" sz="1100" b="0" i="0" u="none" strike="noStrike" dirty="0">
                        <a:solidFill>
                          <a:srgbClr val="17375E"/>
                        </a:solidFill>
                        <a:effectLst/>
                        <a:latin typeface="Calibri"/>
                      </a:endParaRPr>
                    </a:p>
                  </a:txBody>
                  <a:tcPr marL="7645" marR="7645" marT="76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5633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0,3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 dirty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Збір на розвиток виноградарства, садівництва і хмелярства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marR="0" indent="0" algn="l" defTabSz="104287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i="1" u="none" strike="noStrike" noProof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скасовується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sz="1000" noProof="0"/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52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2,1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 dirty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uk-UA" sz="1000" b="0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Збір у вигляді цільової надбавки до діючого тарифу на природний газ для споживачів усіх форм власності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marR="0" indent="0" algn="l" defTabSz="104287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i="1" u="none" strike="noStrike" noProof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скасовується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sz="1000" noProof="0"/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606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1,7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 dirty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 dirty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Рентна плата за транспортування нафти і нафтопродуктів магістральними нафтопроводами та нафтопродуктоводами, транзитне транспортування трубопроводами природного газу та аміаку територією України</a:t>
                      </a:r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marR="0" indent="0" algn="l" defTabSz="104287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i="1" u="none" strike="noStrike" noProof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скасовується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sz="1000" noProof="0"/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633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11,9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 dirty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Плата за землю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marR="0" indent="0" algn="l" defTabSz="104287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i="1" u="none" strike="noStrike" noProof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Включений до податку на</a:t>
                      </a:r>
                      <a:r>
                        <a:rPr lang="uk-UA" sz="1000" b="0" i="1" u="none" strike="noStrike" baseline="0" noProof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нерухоме майно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sz="1000" noProof="0"/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633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17,3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4,5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 dirty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13</a:t>
                      </a:r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Плата за користування надрами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36000" algn="l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Рентна плата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350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 dirty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Збір за користування радіочастотним ресурсом України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5633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1,4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 dirty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Збір за спеціальне використання води 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7894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0,03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 dirty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Фіксований сільськогосподарський податок 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uk-UA" sz="1000" b="0" i="1" u="none" strike="noStrike" noProof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Включений до єдиного податку 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633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15,7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 dirty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17</a:t>
                      </a:r>
                      <a:endParaRPr lang="uk-UA" sz="1000" b="0" i="0" u="none" strike="noStrike" noProof="0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Мито 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Мито 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5144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7,3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1,9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uk-UA" sz="1000" b="1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Місцеві податки та збори (5) </a:t>
                      </a:r>
                      <a:endParaRPr lang="uk-UA" sz="1000" b="1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uk-UA" sz="1000" b="1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Місцеві податки та збори (2)</a:t>
                      </a:r>
                      <a:endParaRPr lang="uk-UA" sz="1000" b="1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9350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0,03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0,01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Податок на нерухоме майно, відмінне  від земельної ділянки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marR="0" indent="0" algn="just" defTabSz="104287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Податок на нерухоме майно </a:t>
                      </a:r>
                      <a:r>
                        <a:rPr lang="uk-UA" sz="1000" b="0" i="1" u="none" strike="noStrike" noProof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(включаючи плату за землю)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6,7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Єдиний податок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Єдиний податок </a:t>
                      </a:r>
                      <a:r>
                        <a:rPr lang="uk-UA" sz="1000" b="0" i="1" u="none" strike="noStrike" noProof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(включаючи ФСП)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8192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0,1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Збір за провадження деяких видів підприємницької діяльності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uk-UA" sz="1000" b="0" i="1" u="none" strike="noStrike" noProof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скасовується </a:t>
                      </a:r>
                      <a:endParaRPr lang="uk-UA" sz="1000" b="0" i="1" u="none" strike="noStrike" noProof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000" noProof="0"/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350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0,06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0,02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just" rtl="0" fontAlgn="ctr"/>
                      <a:r>
                        <a:rPr lang="uk-UA" sz="1000" b="0" i="0" u="none" strike="noStrike" noProof="0" smtClean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Збір за місця для паркування транспортних засобів</a:t>
                      </a:r>
                      <a:endParaRPr lang="uk-UA" sz="1000" b="0" i="0" u="none" strike="noStrike" noProof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uk-UA" sz="1000" b="0" i="1" u="none" strike="noStrike" noProof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скасовується 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633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0,03</a:t>
                      </a:r>
                      <a:endParaRPr lang="uk-UA" sz="10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0,01</a:t>
                      </a:r>
                    </a:p>
                  </a:txBody>
                  <a:tcPr marL="11519" marR="11519" marT="61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Туристичний збір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uk-UA" sz="1000" b="0" i="1" u="none" strike="noStrike" noProof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скасовується 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b="0" i="0" u="none" strike="noStrike" noProof="0">
                          <a:solidFill>
                            <a:srgbClr val="17375E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5144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uk-UA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*) без бюджету АР Крим та м. Севастополь</a:t>
                      </a:r>
                      <a:endParaRPr lang="uk-UA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45" marR="7645" marT="76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uk-UA" sz="1100" b="0" i="0" u="none" strike="noStrike" dirty="0">
                        <a:solidFill>
                          <a:srgbClr val="17375E"/>
                        </a:solidFill>
                        <a:effectLst/>
                        <a:latin typeface="Calibri"/>
                      </a:endParaRPr>
                    </a:p>
                  </a:txBody>
                  <a:tcPr marL="7645" marR="7645" marT="76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uk-UA" sz="1100" b="0" i="1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45" marR="7645" marT="76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Місце для вмісту 2"/>
          <p:cNvSpPr txBox="1">
            <a:spLocks/>
          </p:cNvSpPr>
          <p:nvPr/>
        </p:nvSpPr>
        <p:spPr>
          <a:xfrm>
            <a:off x="667720" y="-27384"/>
            <a:ext cx="7892416" cy="4320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k-UA" sz="2400" b="1" dirty="0" smtClean="0">
                <a:solidFill>
                  <a:srgbClr val="002060"/>
                </a:solidFill>
                <a:cs typeface="Arial" pitchFamily="34" charset="0"/>
              </a:rPr>
              <a:t>Скорочення кількості податків і зборів</a:t>
            </a:r>
          </a:p>
          <a:p>
            <a:pPr>
              <a:defRPr/>
            </a:pPr>
            <a:endParaRPr lang="uk-UA" sz="2400" b="1" dirty="0" smtClean="0">
              <a:solidFill>
                <a:srgbClr val="002060"/>
              </a:solidFill>
              <a:cs typeface="Arial" pitchFamily="34" charset="0"/>
            </a:endParaRPr>
          </a:p>
        </p:txBody>
      </p:sp>
      <p:cxnSp>
        <p:nvCxnSpPr>
          <p:cNvPr id="12" name="Пряма сполучна лінія 11"/>
          <p:cNvCxnSpPr/>
          <p:nvPr/>
        </p:nvCxnSpPr>
        <p:spPr>
          <a:xfrm>
            <a:off x="755650" y="332656"/>
            <a:ext cx="77041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532440" y="24879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1.1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67033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50334" y="260648"/>
            <a:ext cx="7892416" cy="864518"/>
          </a:xfrm>
        </p:spPr>
        <p:txBody>
          <a:bodyPr>
            <a:normAutofit/>
          </a:bodyPr>
          <a:lstStyle/>
          <a:p>
            <a:pPr marL="0" indent="0" algn="ctr">
              <a:buFont typeface="Arial" pitchFamily="34" charset="0"/>
              <a:buNone/>
              <a:defRPr/>
            </a:pPr>
            <a:r>
              <a:rPr lang="uk-UA" b="1" dirty="0" smtClean="0">
                <a:solidFill>
                  <a:srgbClr val="002060"/>
                </a:solidFill>
                <a:cs typeface="Arial" pitchFamily="34" charset="0"/>
              </a:rPr>
              <a:t>Скорочення кількості податків і зборів</a:t>
            </a:r>
            <a:endParaRPr lang="uk-UA" sz="1500" b="1" dirty="0" smtClean="0">
              <a:solidFill>
                <a:srgbClr val="002060"/>
              </a:solidFill>
              <a:cs typeface="Arial" pitchFamily="34" charset="0"/>
            </a:endParaRPr>
          </a:p>
        </p:txBody>
      </p:sp>
      <p:cxnSp>
        <p:nvCxnSpPr>
          <p:cNvPr id="4" name="Пряма сполучна лінія 3"/>
          <p:cNvCxnSpPr/>
          <p:nvPr/>
        </p:nvCxnSpPr>
        <p:spPr>
          <a:xfrm>
            <a:off x="755650" y="879824"/>
            <a:ext cx="77041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кутник 1"/>
          <p:cNvSpPr/>
          <p:nvPr/>
        </p:nvSpPr>
        <p:spPr>
          <a:xfrm>
            <a:off x="583865" y="952179"/>
            <a:ext cx="8242146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3200" b="1" u="sng" dirty="0" smtClean="0">
                <a:solidFill>
                  <a:srgbClr val="FF0000"/>
                </a:solidFill>
                <a:cs typeface="Arial" pitchFamily="34" charset="0"/>
              </a:rPr>
              <a:t>Скасовуються:</a:t>
            </a:r>
            <a:endParaRPr lang="uk-UA" sz="3200" dirty="0">
              <a:solidFill>
                <a:schemeClr val="tx1"/>
              </a:solidFill>
              <a:cs typeface="Arial" pitchFamily="34" charset="0"/>
            </a:endParaRPr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928440"/>
              </p:ext>
            </p:extLst>
          </p:nvPr>
        </p:nvGraphicFramePr>
        <p:xfrm>
          <a:off x="317988" y="1600251"/>
          <a:ext cx="8574492" cy="5213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6922"/>
                <a:gridCol w="1063502"/>
                <a:gridCol w="1129972"/>
                <a:gridCol w="864096"/>
              </a:tblGrid>
              <a:tr h="1154494">
                <a:tc>
                  <a:txBody>
                    <a:bodyPr/>
                    <a:lstStyle/>
                    <a:p>
                      <a:pPr algn="ctr"/>
                      <a:endParaRPr lang="uk-UA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uk-UA" sz="11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Прогнозні надходження</a:t>
                      </a:r>
                    </a:p>
                    <a:p>
                      <a:pPr algn="ctr" rtl="0" fontAlgn="t"/>
                      <a:r>
                        <a:rPr lang="uk-UA" sz="11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2014 року </a:t>
                      </a:r>
                    </a:p>
                    <a:p>
                      <a:pPr algn="ctr" rtl="0" fontAlgn="t"/>
                      <a:r>
                        <a:rPr lang="uk-UA" sz="1150" b="1" i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(без Криму), </a:t>
                      </a:r>
                      <a:r>
                        <a:rPr lang="uk-UA" sz="11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млрд.</a:t>
                      </a:r>
                      <a:r>
                        <a:rPr lang="uk-UA" sz="115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грн.</a:t>
                      </a:r>
                      <a:endParaRPr lang="uk-UA" sz="11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15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Питома вага в сумі податкових надходжень</a:t>
                      </a:r>
                    </a:p>
                    <a:p>
                      <a:pPr algn="ctr"/>
                      <a:r>
                        <a:rPr lang="uk-UA" sz="1150" b="1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(387,9</a:t>
                      </a:r>
                    </a:p>
                    <a:p>
                      <a:pPr algn="ctr"/>
                      <a:r>
                        <a:rPr lang="uk-UA" sz="1150" b="1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млрд. грн.), %</a:t>
                      </a:r>
                      <a:endParaRPr lang="uk-UA" sz="1150" b="1" i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5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Питома вага в ВВП                       </a:t>
                      </a:r>
                      <a:r>
                        <a:rPr lang="uk-UA" sz="1150" b="1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(1524,2 млрд. грн.), %</a:t>
                      </a:r>
                      <a:endParaRPr lang="uk-UA" sz="115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06" marR="84406" anchor="ctr"/>
                </a:tc>
              </a:tr>
              <a:tr h="562446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uk-UA" sz="1600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Збір за провадження деяких видів підприємницької діяльності</a:t>
                      </a:r>
                      <a:r>
                        <a:rPr lang="en-US" sz="1600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 </a:t>
                      </a:r>
                      <a:r>
                        <a:rPr lang="en-US" sz="1600" i="1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(</a:t>
                      </a:r>
                      <a:r>
                        <a:rPr lang="uk-UA" sz="1600" i="1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сплачують 123 тис платників</a:t>
                      </a:r>
                      <a:r>
                        <a:rPr lang="en-US" sz="1600" i="1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)</a:t>
                      </a:r>
                      <a:endParaRPr lang="uk-UA" sz="1600" dirty="0"/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rgbClr val="002060"/>
                          </a:solidFill>
                        </a:rPr>
                        <a:t>0,5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>
                          <a:solidFill>
                            <a:srgbClr val="002060"/>
                          </a:solidFill>
                        </a:rPr>
                        <a:t>0,1</a:t>
                      </a:r>
                      <a:endParaRPr lang="uk-UA" sz="1600" i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rgbClr val="002060"/>
                          </a:solidFill>
                        </a:rPr>
                        <a:t>0,03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</a:tr>
              <a:tr h="562446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uk-UA" sz="1600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Збір у вигляді цільової надбавки до діючого тарифу на природний газ для споживачів усіх форм власності</a:t>
                      </a:r>
                      <a:endParaRPr lang="uk-UA" sz="1600" dirty="0"/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rgbClr val="002060"/>
                          </a:solidFill>
                        </a:rPr>
                        <a:t>2,1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>
                          <a:solidFill>
                            <a:srgbClr val="002060"/>
                          </a:solidFill>
                        </a:rPr>
                        <a:t>0,5</a:t>
                      </a:r>
                      <a:endParaRPr lang="uk-UA" sz="1600" i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rgbClr val="002060"/>
                          </a:solidFill>
                        </a:rPr>
                        <a:t>0,14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</a:tr>
              <a:tr h="1036085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uk-UA" sz="1600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Рентна плата за транспортування нафти і нафтопродуктів магістральними нафтопроводами та нафтопродуктоводами, транзитне транспортування трубопроводами природного газу та аміаку територією України</a:t>
                      </a:r>
                      <a:endParaRPr lang="uk-UA" sz="1600" dirty="0"/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rgbClr val="002060"/>
                          </a:solidFill>
                        </a:rPr>
                        <a:t>1,7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>
                          <a:solidFill>
                            <a:srgbClr val="002060"/>
                          </a:solidFill>
                        </a:rPr>
                        <a:t>0,4</a:t>
                      </a:r>
                      <a:endParaRPr lang="uk-UA" sz="1600" i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rgbClr val="002060"/>
                          </a:solidFill>
                        </a:rPr>
                        <a:t>0,11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</a:tr>
              <a:tr h="325627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uk-UA" sz="1600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Збір за місця для паркування транспортних засобів</a:t>
                      </a:r>
                      <a:endParaRPr lang="uk-UA" sz="1600" dirty="0"/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rgbClr val="002060"/>
                          </a:solidFill>
                        </a:rPr>
                        <a:t>0,06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>
                          <a:solidFill>
                            <a:srgbClr val="002060"/>
                          </a:solidFill>
                        </a:rPr>
                        <a:t>0,02</a:t>
                      </a:r>
                      <a:endParaRPr lang="uk-UA" sz="1600" i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rgbClr val="002060"/>
                          </a:solidFill>
                        </a:rPr>
                        <a:t>0,004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</a:tr>
              <a:tr h="325627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uk-UA" sz="1600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Туристичний збір</a:t>
                      </a:r>
                      <a:endParaRPr lang="uk-UA" sz="1600" dirty="0"/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rgbClr val="002060"/>
                          </a:solidFill>
                        </a:rPr>
                        <a:t>0,03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>
                          <a:solidFill>
                            <a:srgbClr val="002060"/>
                          </a:solidFill>
                        </a:rPr>
                        <a:t>0,01</a:t>
                      </a:r>
                      <a:endParaRPr lang="uk-UA" sz="1600" i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rgbClr val="002060"/>
                          </a:solidFill>
                        </a:rPr>
                        <a:t>0,002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</a:tr>
              <a:tr h="340071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uk-UA" sz="1600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Збір на розвиток виноградарства, садівництва і хмелярства</a:t>
                      </a:r>
                      <a:endParaRPr lang="uk-UA" sz="1600" dirty="0"/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rgbClr val="002060"/>
                          </a:solidFill>
                        </a:rPr>
                        <a:t>1,1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>
                          <a:solidFill>
                            <a:srgbClr val="002060"/>
                          </a:solidFill>
                        </a:rPr>
                        <a:t>0,3</a:t>
                      </a:r>
                      <a:endParaRPr lang="uk-UA" sz="1600" i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rgbClr val="002060"/>
                          </a:solidFill>
                        </a:rPr>
                        <a:t>0,07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</a:tr>
              <a:tr h="340071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uk-UA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РАЗОМ</a:t>
                      </a:r>
                      <a:endParaRPr lang="uk-UA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002060"/>
                          </a:solidFill>
                        </a:rPr>
                        <a:t>5,49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i="1" dirty="0" smtClean="0">
                          <a:solidFill>
                            <a:srgbClr val="002060"/>
                          </a:solidFill>
                        </a:rPr>
                        <a:t>1,4</a:t>
                      </a:r>
                      <a:endParaRPr lang="uk-UA" sz="1600" b="1" i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002060"/>
                          </a:solidFill>
                        </a:rPr>
                        <a:t>0,36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1.2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194700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50334" y="404664"/>
            <a:ext cx="7892416" cy="864518"/>
          </a:xfrm>
        </p:spPr>
        <p:txBody>
          <a:bodyPr>
            <a:normAutofit/>
          </a:bodyPr>
          <a:lstStyle/>
          <a:p>
            <a:pPr marL="0" indent="0" algn="ctr">
              <a:buFont typeface="Arial" pitchFamily="34" charset="0"/>
              <a:buNone/>
              <a:defRPr/>
            </a:pPr>
            <a:r>
              <a:rPr lang="uk-UA" b="1" dirty="0" smtClean="0">
                <a:solidFill>
                  <a:srgbClr val="002060"/>
                </a:solidFill>
                <a:cs typeface="Arial" pitchFamily="34" charset="0"/>
              </a:rPr>
              <a:t>Скорочення кількості податків і зборів</a:t>
            </a:r>
            <a:endParaRPr lang="uk-UA" sz="1500" b="1" dirty="0" smtClean="0">
              <a:solidFill>
                <a:srgbClr val="002060"/>
              </a:solidFill>
              <a:cs typeface="Arial" pitchFamily="34" charset="0"/>
            </a:endParaRPr>
          </a:p>
        </p:txBody>
      </p:sp>
      <p:cxnSp>
        <p:nvCxnSpPr>
          <p:cNvPr id="4" name="Пряма сполучна лінія 3"/>
          <p:cNvCxnSpPr/>
          <p:nvPr/>
        </p:nvCxnSpPr>
        <p:spPr>
          <a:xfrm>
            <a:off x="755650" y="1268413"/>
            <a:ext cx="77041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кутник 1"/>
          <p:cNvSpPr/>
          <p:nvPr/>
        </p:nvSpPr>
        <p:spPr>
          <a:xfrm>
            <a:off x="583865" y="1412776"/>
            <a:ext cx="8242146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3200" b="1" u="sng" dirty="0" smtClean="0">
                <a:solidFill>
                  <a:srgbClr val="FF0000"/>
                </a:solidFill>
                <a:cs typeface="Arial" pitchFamily="34" charset="0"/>
              </a:rPr>
              <a:t>Трансформуються:</a:t>
            </a:r>
            <a:endParaRPr lang="uk-UA" sz="3200" b="1" dirty="0">
              <a:solidFill>
                <a:srgbClr val="FF0000"/>
              </a:solidFill>
              <a:cs typeface="Arial" pitchFamily="34" charset="0"/>
            </a:endParaRPr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735702"/>
              </p:ext>
            </p:extLst>
          </p:nvPr>
        </p:nvGraphicFramePr>
        <p:xfrm>
          <a:off x="650333" y="2156715"/>
          <a:ext cx="8109208" cy="4458983"/>
        </p:xfrm>
        <a:graphic>
          <a:graphicData uri="http://schemas.openxmlformats.org/drawingml/2006/table">
            <a:tbl>
              <a:tblPr/>
              <a:tblGrid>
                <a:gridCol w="4785762"/>
                <a:gridCol w="1462316"/>
                <a:gridCol w="1861130"/>
              </a:tblGrid>
              <a:tr h="236422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Акцизний податок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Акцизний податок 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36422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Екологічний податок (з палива)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uk-UA" sz="1100" b="0" i="0" u="none" strike="noStrike" dirty="0">
                        <a:solidFill>
                          <a:srgbClr val="17375E"/>
                        </a:solidFill>
                        <a:effectLst/>
                        <a:latin typeface="Calibri"/>
                      </a:endParaRPr>
                    </a:p>
                  </a:txBody>
                  <a:tcPr marL="7645" marR="7645" marT="76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422">
                <a:tc>
                  <a:txBody>
                    <a:bodyPr/>
                    <a:lstStyle/>
                    <a:p>
                      <a:pPr marL="3600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Збір у вигляді цільової надбавки до діючого тарифу на електричну та теплову енергію, крім електроенергії, виробленої кваліфікованими когенераційними установками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uk-UA" sz="1100" b="0" i="0" u="none" strike="noStrike" dirty="0">
                        <a:solidFill>
                          <a:srgbClr val="17375E"/>
                        </a:solidFill>
                        <a:effectLst/>
                        <a:latin typeface="Calibri"/>
                      </a:endParaRPr>
                    </a:p>
                  </a:txBody>
                  <a:tcPr marL="7645" marR="7645" marT="76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422">
                <a:tc>
                  <a:txBody>
                    <a:bodyPr/>
                    <a:lstStyle/>
                    <a:p>
                      <a:endParaRPr lang="uk-UA" sz="1400" noProof="0" dirty="0">
                        <a:solidFill>
                          <a:srgbClr val="00206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6422">
                <a:tc>
                  <a:txBody>
                    <a:bodyPr/>
                    <a:lstStyle/>
                    <a:p>
                      <a:pPr marL="3600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Збір за першу реєстрацію транспортного засобу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Екологічний податок 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36422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Екологічний </a:t>
                      </a: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податок (крім палива)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36422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Збір за спеціальне використання лісових ресурсів 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uk-UA" sz="1100" b="0" i="0" u="none" strike="noStrike" dirty="0">
                        <a:solidFill>
                          <a:srgbClr val="17375E"/>
                        </a:solidFill>
                        <a:effectLst/>
                        <a:latin typeface="Calibri"/>
                      </a:endParaRPr>
                    </a:p>
                  </a:txBody>
                  <a:tcPr marL="7645" marR="7645" marT="76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422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6000" marR="0" indent="0" algn="ctr" defTabSz="1042872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6000" marR="0" indent="0" algn="ctr" defTabSz="1042872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6422">
                <a:tc>
                  <a:txBody>
                    <a:bodyPr/>
                    <a:lstStyle/>
                    <a:p>
                      <a:pPr marL="36000"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Плата за користування надрами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Рентна плата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36422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Збір за користування радіочастотним ресурсом України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67670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Збір за спеціальне використання води 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36422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1" u="none" strike="noStrike" noProof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1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6422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Податок на нерухоме майно, відмінне  від земельної ділянки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000" marR="0" indent="0" algn="ctr" defTabSz="1042872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000" marR="0" indent="0" algn="ctr" defTabSz="1042872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Податок на нерухоме майно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36422">
                <a:tc>
                  <a:txBody>
                    <a:bodyPr/>
                    <a:lstStyle/>
                    <a:p>
                      <a:pPr marL="3600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Плата за землю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6000" algn="just" rtl="0" fontAlgn="ctr"/>
                      <a:endParaRPr lang="uk-UA" sz="1000" b="0" i="0" u="none" strike="noStrike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10016" marR="1001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6422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36422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Єдиний податок</a:t>
                      </a: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Єдиний </a:t>
                      </a: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податок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36422">
                <a:tc>
                  <a:txBody>
                    <a:bodyPr/>
                    <a:lstStyle/>
                    <a:p>
                      <a:pPr marL="3600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Фіксований сільськогосподарський податок 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246" marR="9246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6000" algn="just" rtl="0" fontAlgn="ctr"/>
                      <a:endParaRPr lang="uk-UA" sz="1000" b="0" i="0" u="none" strike="noStrike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10016" marR="1001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Стрілка вправо 5"/>
          <p:cNvSpPr/>
          <p:nvPr/>
        </p:nvSpPr>
        <p:spPr>
          <a:xfrm>
            <a:off x="5502565" y="2132857"/>
            <a:ext cx="1329378" cy="1396125"/>
          </a:xfrm>
          <a:prstGeom prst="rightArrow">
            <a:avLst>
              <a:gd name="adj1" fmla="val 76665"/>
              <a:gd name="adj2" fmla="val 28218"/>
            </a:avLst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трілка вправо 7"/>
          <p:cNvSpPr/>
          <p:nvPr/>
        </p:nvSpPr>
        <p:spPr>
          <a:xfrm>
            <a:off x="5502565" y="3645024"/>
            <a:ext cx="1329378" cy="648072"/>
          </a:xfrm>
          <a:prstGeom prst="rightArrow">
            <a:avLst>
              <a:gd name="adj1" fmla="val 76665"/>
              <a:gd name="adj2" fmla="val 61762"/>
            </a:avLst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трілка вправо 8"/>
          <p:cNvSpPr/>
          <p:nvPr/>
        </p:nvSpPr>
        <p:spPr>
          <a:xfrm>
            <a:off x="5502565" y="4365104"/>
            <a:ext cx="1329378" cy="927720"/>
          </a:xfrm>
          <a:prstGeom prst="rightArrow">
            <a:avLst>
              <a:gd name="adj1" fmla="val 76665"/>
              <a:gd name="adj2" fmla="val 42231"/>
            </a:avLst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ілка вправо 9"/>
          <p:cNvSpPr/>
          <p:nvPr/>
        </p:nvSpPr>
        <p:spPr>
          <a:xfrm>
            <a:off x="5496393" y="5373216"/>
            <a:ext cx="1329378" cy="648072"/>
          </a:xfrm>
          <a:prstGeom prst="rightArrow">
            <a:avLst>
              <a:gd name="adj1" fmla="val 76665"/>
              <a:gd name="adj2" fmla="val 58481"/>
            </a:avLst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трілка вправо 10"/>
          <p:cNvSpPr/>
          <p:nvPr/>
        </p:nvSpPr>
        <p:spPr>
          <a:xfrm>
            <a:off x="5502565" y="6093296"/>
            <a:ext cx="1329378" cy="648072"/>
          </a:xfrm>
          <a:prstGeom prst="rightArrow">
            <a:avLst>
              <a:gd name="adj1" fmla="val 76665"/>
              <a:gd name="adj2" fmla="val 56840"/>
            </a:avLst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1.3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174312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8313" y="1719266"/>
            <a:ext cx="8229600" cy="3096567"/>
          </a:xfrm>
        </p:spPr>
        <p:txBody>
          <a:bodyPr>
            <a:normAutofit/>
          </a:bodyPr>
          <a:lstStyle/>
          <a:p>
            <a:pPr marL="0" indent="0" algn="ctr">
              <a:buFont typeface="Arial" pitchFamily="34" charset="0"/>
              <a:buNone/>
              <a:defRPr/>
            </a:pPr>
            <a:endParaRPr lang="uk-UA" sz="3600" b="1" dirty="0" smtClean="0"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r>
              <a:rPr lang="uk-UA" sz="3600" b="1" dirty="0" smtClean="0">
                <a:solidFill>
                  <a:srgbClr val="002060"/>
                </a:solidFill>
                <a:cs typeface="Arial" pitchFamily="34" charset="0"/>
              </a:rPr>
              <a:t>2. Збільшення ресурсної бази</a:t>
            </a:r>
          </a:p>
          <a:p>
            <a:pPr marL="0" indent="0" algn="ctr">
              <a:buFont typeface="Arial" pitchFamily="34" charset="0"/>
              <a:buNone/>
              <a:defRPr/>
            </a:pPr>
            <a:r>
              <a:rPr lang="uk-UA" sz="3600" b="1" dirty="0" smtClean="0">
                <a:solidFill>
                  <a:srgbClr val="002060"/>
                </a:solidFill>
                <a:cs typeface="Arial" pitchFamily="34" charset="0"/>
              </a:rPr>
              <a:t>місцевих бюджетів</a:t>
            </a:r>
            <a:endParaRPr lang="uk-UA" sz="36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05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круглений прямокутник 8"/>
          <p:cNvSpPr/>
          <p:nvPr/>
        </p:nvSpPr>
        <p:spPr>
          <a:xfrm>
            <a:off x="7351840" y="1794148"/>
            <a:ext cx="1595250" cy="38884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uk-UA" sz="2400" b="1" dirty="0">
                <a:solidFill>
                  <a:srgbClr val="1F497D"/>
                </a:solidFill>
                <a:ea typeface="Calibri"/>
                <a:cs typeface="Times New Roman"/>
              </a:rPr>
              <a:t>БЮДЖЕТ </a:t>
            </a:r>
            <a:endParaRPr lang="uk-UA" sz="2400" b="1" dirty="0" smtClean="0">
              <a:solidFill>
                <a:srgbClr val="1F497D"/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uk-UA" sz="2400" b="1" dirty="0" smtClean="0">
                <a:solidFill>
                  <a:srgbClr val="1F497D"/>
                </a:solidFill>
                <a:ea typeface="Calibri"/>
                <a:cs typeface="Times New Roman"/>
              </a:rPr>
              <a:t>2015 року</a:t>
            </a:r>
            <a:endParaRPr lang="uk-UA" sz="2400" dirty="0">
              <a:ea typeface="Calibri"/>
              <a:cs typeface="Times New Roman"/>
            </a:endParaRPr>
          </a:p>
        </p:txBody>
      </p:sp>
      <p:sp>
        <p:nvSpPr>
          <p:cNvPr id="19" name="Виноска зі стрілкою донизу 18"/>
          <p:cNvSpPr/>
          <p:nvPr/>
        </p:nvSpPr>
        <p:spPr>
          <a:xfrm rot="16200000">
            <a:off x="6199933" y="1961067"/>
            <a:ext cx="936103" cy="1367710"/>
          </a:xfrm>
          <a:prstGeom prst="downArrowCallout">
            <a:avLst>
              <a:gd name="adj1" fmla="val 138511"/>
              <a:gd name="adj2" fmla="val 133645"/>
              <a:gd name="adj3" fmla="val 31131"/>
              <a:gd name="adj4" fmla="val 8115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anchor="ctr"/>
          <a:lstStyle/>
          <a:p>
            <a:pPr algn="ctr">
              <a:defRPr/>
            </a:pPr>
            <a:r>
              <a:rPr lang="uk-UA" sz="1600" b="1" dirty="0">
                <a:solidFill>
                  <a:srgbClr val="FF0000"/>
                </a:solidFill>
              </a:rPr>
              <a:t>+ </a:t>
            </a:r>
            <a:r>
              <a:rPr lang="uk-UA" sz="1600" b="1" dirty="0" smtClean="0">
                <a:solidFill>
                  <a:srgbClr val="FF0000"/>
                </a:solidFill>
              </a:rPr>
              <a:t>8,0 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uk-UA" sz="1600" b="1" dirty="0" smtClean="0">
                <a:solidFill>
                  <a:srgbClr val="FF0000"/>
                </a:solidFill>
              </a:rPr>
              <a:t>млрд.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uk-UA" sz="1600" b="1" dirty="0" smtClean="0">
                <a:solidFill>
                  <a:srgbClr val="FF0000"/>
                </a:solidFill>
              </a:rPr>
              <a:t>грн</a:t>
            </a:r>
            <a:r>
              <a:rPr lang="uk-UA" sz="16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2" name="Місце для вмісту 2"/>
          <p:cNvSpPr txBox="1">
            <a:spLocks/>
          </p:cNvSpPr>
          <p:nvPr/>
        </p:nvSpPr>
        <p:spPr>
          <a:xfrm>
            <a:off x="667720" y="476597"/>
            <a:ext cx="7892416" cy="792163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  <a:defRPr/>
            </a:pPr>
            <a:r>
              <a:rPr lang="uk-UA" b="1" dirty="0" smtClean="0">
                <a:solidFill>
                  <a:srgbClr val="002060"/>
                </a:solidFill>
                <a:cs typeface="Arial" pitchFamily="34" charset="0"/>
              </a:rPr>
              <a:t>Додаткові заходи, спрямовані на збільшення </a:t>
            </a:r>
          </a:p>
          <a:p>
            <a:pPr marL="0" indent="0" algn="ctr">
              <a:buFont typeface="Arial" pitchFamily="34" charset="0"/>
              <a:buNone/>
              <a:defRPr/>
            </a:pPr>
            <a:r>
              <a:rPr lang="uk-UA" b="1" dirty="0" smtClean="0">
                <a:solidFill>
                  <a:srgbClr val="002060"/>
                </a:solidFill>
                <a:cs typeface="Arial" pitchFamily="34" charset="0"/>
              </a:rPr>
              <a:t>ресурсної бази місцевих бюджетів</a:t>
            </a:r>
            <a:endParaRPr lang="uk-UA" sz="1500" b="1" dirty="0" smtClean="0">
              <a:solidFill>
                <a:srgbClr val="002060"/>
              </a:solidFill>
              <a:cs typeface="Arial" pitchFamily="34" charset="0"/>
            </a:endParaRPr>
          </a:p>
        </p:txBody>
      </p:sp>
      <p:cxnSp>
        <p:nvCxnSpPr>
          <p:cNvPr id="23" name="Пряма сполучна лінія 22"/>
          <p:cNvCxnSpPr/>
          <p:nvPr/>
        </p:nvCxnSpPr>
        <p:spPr>
          <a:xfrm>
            <a:off x="755650" y="1268413"/>
            <a:ext cx="77041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круглений прямокутник 23"/>
          <p:cNvSpPr/>
          <p:nvPr/>
        </p:nvSpPr>
        <p:spPr>
          <a:xfrm>
            <a:off x="812702" y="1808821"/>
            <a:ext cx="5101934" cy="151216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1600" b="1" u="sng" dirty="0" smtClean="0"/>
              <a:t>Акцизний податок</a:t>
            </a:r>
            <a:r>
              <a:rPr lang="uk-UA" sz="1600" b="1" dirty="0" smtClean="0"/>
              <a:t> - запровадити </a:t>
            </a:r>
            <a:r>
              <a:rPr lang="uk-UA" sz="1600" b="1" dirty="0"/>
              <a:t>акцизний податок з реалізації через роздрібну торговельну мережу </a:t>
            </a:r>
            <a:r>
              <a:rPr lang="uk-UA" sz="1600" b="1" dirty="0" smtClean="0"/>
              <a:t>пива, алкогольних </a:t>
            </a:r>
            <a:r>
              <a:rPr lang="uk-UA" sz="1600" b="1" dirty="0"/>
              <a:t>напоїв, тютюнових виробів та </a:t>
            </a:r>
            <a:r>
              <a:rPr lang="uk-UA" sz="1600" b="1" dirty="0" smtClean="0"/>
              <a:t>палива. </a:t>
            </a:r>
            <a:r>
              <a:rPr lang="uk-UA" sz="1600" dirty="0" smtClean="0"/>
              <a:t>Ставка </a:t>
            </a:r>
            <a:r>
              <a:rPr lang="uk-UA" sz="1600" dirty="0"/>
              <a:t>податку встановлюватиметься місцевими органами влади у розмірі не більше </a:t>
            </a:r>
            <a:r>
              <a:rPr lang="uk-UA" sz="1600" dirty="0" smtClean="0"/>
              <a:t>5 </a:t>
            </a:r>
            <a:r>
              <a:rPr lang="uk-UA" sz="1600" dirty="0"/>
              <a:t>% від </a:t>
            </a:r>
            <a:r>
              <a:rPr lang="uk-UA" sz="1600" dirty="0" smtClean="0"/>
              <a:t>вартості реалізованої продукції)</a:t>
            </a:r>
            <a:endParaRPr lang="uk-UA" sz="1600" b="1" i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29" name="Виноска зі стрілкою донизу 28"/>
          <p:cNvSpPr/>
          <p:nvPr/>
        </p:nvSpPr>
        <p:spPr>
          <a:xfrm rot="16200000">
            <a:off x="6271941" y="4210609"/>
            <a:ext cx="792087" cy="1367711"/>
          </a:xfrm>
          <a:prstGeom prst="downArrowCallout">
            <a:avLst>
              <a:gd name="adj1" fmla="val 138511"/>
              <a:gd name="adj2" fmla="val 133645"/>
              <a:gd name="adj3" fmla="val 31131"/>
              <a:gd name="adj4" fmla="val 8115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anchor="ctr"/>
          <a:lstStyle/>
          <a:p>
            <a:pPr algn="ctr">
              <a:defRPr/>
            </a:pPr>
            <a:r>
              <a:rPr lang="uk-UA" sz="1600" b="1" dirty="0">
                <a:solidFill>
                  <a:srgbClr val="FF0000"/>
                </a:solidFill>
              </a:rPr>
              <a:t>+ </a:t>
            </a:r>
            <a:r>
              <a:rPr lang="uk-UA" sz="1600" b="1" dirty="0" smtClean="0">
                <a:solidFill>
                  <a:srgbClr val="FF0000"/>
                </a:solidFill>
              </a:rPr>
              <a:t>2,7 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uk-UA" sz="1600" b="1" dirty="0" smtClean="0">
                <a:solidFill>
                  <a:srgbClr val="FF0000"/>
                </a:solidFill>
              </a:rPr>
              <a:t>млрд.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uk-UA" sz="1600" b="1" dirty="0" smtClean="0">
                <a:solidFill>
                  <a:srgbClr val="FF0000"/>
                </a:solidFill>
              </a:rPr>
              <a:t>грн</a:t>
            </a:r>
            <a:r>
              <a:rPr lang="uk-UA" sz="16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0" name="Округлений прямокутник 29"/>
          <p:cNvSpPr/>
          <p:nvPr/>
        </p:nvSpPr>
        <p:spPr>
          <a:xfrm>
            <a:off x="781198" y="3573015"/>
            <a:ext cx="5133437" cy="288032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1600" b="1" u="sng" dirty="0" smtClean="0"/>
              <a:t>Податок </a:t>
            </a:r>
            <a:r>
              <a:rPr lang="uk-UA" sz="1600" b="1" u="sng" dirty="0"/>
              <a:t>на нерухоме майно</a:t>
            </a:r>
            <a:r>
              <a:rPr lang="uk-UA" sz="1600" b="1" dirty="0"/>
              <a:t> </a:t>
            </a:r>
            <a:r>
              <a:rPr lang="uk-UA" sz="1600" b="1" dirty="0" smtClean="0"/>
              <a:t>- розширити </a:t>
            </a:r>
            <a:r>
              <a:rPr lang="uk-UA" sz="1600" b="1" dirty="0"/>
              <a:t>базу оподаткування </a:t>
            </a:r>
            <a:r>
              <a:rPr lang="uk-UA" sz="1600" b="1" dirty="0" smtClean="0"/>
              <a:t>за </a:t>
            </a:r>
            <a:r>
              <a:rPr lang="uk-UA" sz="1600" b="1" dirty="0"/>
              <a:t>рахунок </a:t>
            </a:r>
            <a:r>
              <a:rPr lang="uk-UA" sz="1600" b="1" dirty="0" smtClean="0"/>
              <a:t>комерційної </a:t>
            </a:r>
            <a:r>
              <a:rPr lang="uk-UA" sz="1600" b="1" dirty="0"/>
              <a:t>(нежитлової) нерухомості </a:t>
            </a:r>
            <a:r>
              <a:rPr lang="uk-UA" sz="1600" dirty="0"/>
              <a:t>(будівлі підприємств та склади,  готелі, ресторани та бари, туристичні бази, торгові центри, магазини, СТО, їдальні, бази та склади підприємств торгівлі й громадського харчування, казино, ігорні будинки, будівлі лазень, тощо). Ставка податку встановлюватиметься місцевими органами у розмірі не більше 2% розміру мінімальної зарплати (24,36 грн.) за 1 кв. м (на рік).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2.</a:t>
            </a:r>
            <a:r>
              <a:rPr lang="en-US" sz="1400" b="1" dirty="0" smtClean="0"/>
              <a:t>1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278803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7396" y="404664"/>
            <a:ext cx="7938572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solidFill>
                  <a:srgbClr val="002060"/>
                </a:solidFill>
              </a:rPr>
              <a:t>Акцизний податок з кінцевих продажів товарів</a:t>
            </a:r>
            <a:endParaRPr lang="uk-UA" sz="36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338707787"/>
              </p:ext>
            </p:extLst>
          </p:nvPr>
        </p:nvGraphicFramePr>
        <p:xfrm>
          <a:off x="899593" y="1628800"/>
          <a:ext cx="698477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Групувати 5"/>
          <p:cNvGrpSpPr/>
          <p:nvPr/>
        </p:nvGrpSpPr>
        <p:grpSpPr>
          <a:xfrm>
            <a:off x="3794004" y="4671611"/>
            <a:ext cx="3946348" cy="845621"/>
            <a:chOff x="3218265" y="2088305"/>
            <a:chExt cx="4275210" cy="762979"/>
          </a:xfrm>
        </p:grpSpPr>
        <p:sp>
          <p:nvSpPr>
            <p:cNvPr id="7" name="Нашивка 6"/>
            <p:cNvSpPr/>
            <p:nvPr/>
          </p:nvSpPr>
          <p:spPr>
            <a:xfrm>
              <a:off x="3218265" y="2088305"/>
              <a:ext cx="4275210" cy="762979"/>
            </a:xfrm>
            <a:prstGeom prst="chevron">
              <a:avLst/>
            </a:prstGeom>
            <a:ln>
              <a:solidFill>
                <a:schemeClr val="tx1">
                  <a:alpha val="90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Нашивка 4"/>
            <p:cNvSpPr/>
            <p:nvPr/>
          </p:nvSpPr>
          <p:spPr>
            <a:xfrm>
              <a:off x="3686003" y="2088305"/>
              <a:ext cx="3417429" cy="7629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400" tIns="12700" rIns="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uk-UA" sz="1600" b="1" kern="1200" dirty="0" smtClean="0">
                  <a:solidFill>
                    <a:srgbClr val="002060"/>
                  </a:solidFill>
                </a:rPr>
                <a:t>Встановлюється місцевими органами влади, але не більше </a:t>
              </a:r>
              <a:r>
                <a:rPr lang="uk-UA" sz="1600" b="1" kern="1200" dirty="0" smtClean="0">
                  <a:solidFill>
                    <a:srgbClr val="002060"/>
                  </a:solidFill>
                </a:rPr>
                <a:t>5 </a:t>
              </a:r>
              <a:r>
                <a:rPr lang="uk-UA" sz="1600" b="1" kern="1200" dirty="0" smtClean="0">
                  <a:solidFill>
                    <a:srgbClr val="002060"/>
                  </a:solidFill>
                </a:rPr>
                <a:t>%</a:t>
              </a:r>
              <a:endParaRPr lang="uk-UA" sz="1600" b="1" kern="1200" dirty="0">
                <a:solidFill>
                  <a:srgbClr val="00206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8460432" y="75982"/>
            <a:ext cx="57606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2.</a:t>
            </a:r>
            <a:r>
              <a:rPr lang="en-US" sz="1400" b="1" dirty="0" smtClean="0"/>
              <a:t>2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217492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C4242272720DDA419DB1EC19582A1CDE" ma:contentTypeVersion="0" ma:contentTypeDescription="Створення нового документа." ma:contentTypeScope="" ma:versionID="75eaa5f2f461864333c7b14ec0d43016">
  <xsd:schema xmlns:xsd="http://www.w3.org/2001/XMLSchema" xmlns:xs="http://www.w3.org/2001/XMLSchema" xmlns:p="http://schemas.microsoft.com/office/2006/metadata/properties" xmlns:ns2="acedc1b3-a6a6-4744-bb8f-c9b717f8a9c9" targetNamespace="http://schemas.microsoft.com/office/2006/metadata/properties" ma:root="true" ma:fieldsID="0726173c3e9f53e106ecb31a6e2fb790" ns2:_="">
    <xsd:import namespace="acedc1b3-a6a6-4744-bb8f-c9b717f8a9c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edc1b3-a6a6-4744-bb8f-c9b717f8a9c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ня ідентифікатора документа" ma:description="Значення ідентифікатора документа, призначеного цьому елементу." ma:internalName="_dlc_DocId" ma:readOnly="true">
      <xsd:simpleType>
        <xsd:restriction base="dms:Text"/>
      </xsd:simpleType>
    </xsd:element>
    <xsd:element name="_dlc_DocIdUrl" ma:index="9" nillable="true" ma:displayName="Ідентифікатор документа" ma:description="Постійне посилання на цей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cedc1b3-a6a6-4744-bb8f-c9b717f8a9c9">MFWF-364-29288</_dlc_DocId>
    <_dlc_DocIdUrl xmlns="acedc1b3-a6a6-4744-bb8f-c9b717f8a9c9">
      <Url>http://workflow/08000/08200/_layouts/DocIdRedir.aspx?ID=MFWF-364-29288</Url>
      <Description>MFWF-364-29288</Description>
    </_dlc_DocIdUrl>
  </documentManagement>
</p:properties>
</file>

<file path=customXml/itemProps1.xml><?xml version="1.0" encoding="utf-8"?>
<ds:datastoreItem xmlns:ds="http://schemas.openxmlformats.org/officeDocument/2006/customXml" ds:itemID="{DC27E65C-B112-4441-99E6-C6411B2D38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edc1b3-a6a6-4744-bb8f-c9b717f8a9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F568345-D8EF-401D-8C8A-1488DF199E3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4CCFAC33-C2CB-4953-B26A-A108B1ACC98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472D1E3-4D40-44E0-AC98-4D96525626E5}">
  <ds:schemaRefs>
    <ds:schemaRef ds:uri="http://purl.org/dc/dcmitype/"/>
    <ds:schemaRef ds:uri="http://schemas.microsoft.com/office/2006/documentManagement/types"/>
    <ds:schemaRef ds:uri="acedc1b3-a6a6-4744-bb8f-c9b717f8a9c9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1293</TotalTime>
  <Words>4158</Words>
  <Application>Microsoft Office PowerPoint</Application>
  <PresentationFormat>Екран (4:3)</PresentationFormat>
  <Paragraphs>755</Paragraphs>
  <Slides>34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34</vt:i4>
      </vt:variant>
    </vt:vector>
  </HeadingPairs>
  <TitlesOfParts>
    <vt:vector size="35" baseType="lpstr"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Акцизний податок з кінцевих продажів товарів</vt:lpstr>
      <vt:lpstr>Реформування податку на нерухоме майно, відмінне від земельної ділянки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Правила «тонкої» капіталізації</vt:lpstr>
      <vt:lpstr>Презентація PowerPoint</vt:lpstr>
      <vt:lpstr>ВСТАНОВЛЕННЯ ОБМЕЖЕНЬ ЩОДО ВРАХУВАННЯ РЕЗУЛЬТАТІВ ЗА ОПЕРАЦІЯМИ З ОФШОРАМИ ТА НЕПЛАТНИКАМИ ПОДАТКУ</vt:lpstr>
      <vt:lpstr>Оподаткування страховиків</vt:lpstr>
      <vt:lpstr>Пільги з податку на прибуток</vt:lpstr>
      <vt:lpstr>Пільги з податку на прибуток</vt:lpstr>
      <vt:lpstr>Презентація PowerPoint</vt:lpstr>
      <vt:lpstr>Презентація PowerPoint</vt:lpstr>
      <vt:lpstr>Великі  с/г підприємства, які знаходяться на спецрежимі по ПДВ </vt:lpstr>
      <vt:lpstr>Великі  с/г підприємства, які знаходяться на спецрежимі по ПДВ </vt:lpstr>
      <vt:lpstr>Великі  с/г підприємства, які знаходяться на спецрежимі по ПДВ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Minfin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Користувач Windows</dc:creator>
  <cp:lastModifiedBy>Користувач Windows</cp:lastModifiedBy>
  <cp:revision>110</cp:revision>
  <cp:lastPrinted>2014-09-08T09:49:13Z</cp:lastPrinted>
  <dcterms:created xsi:type="dcterms:W3CDTF">2014-08-21T10:27:25Z</dcterms:created>
  <dcterms:modified xsi:type="dcterms:W3CDTF">2014-09-09T09:45:26Z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9c1b5f60-3bef-4e8e-beb4-ad7e7e5f7c9e</vt:lpwstr>
  </property>
  <property fmtid="{D5CDD505-2E9C-101B-9397-08002B2CF9AE}" pid="3" name="ContentTypeId">
    <vt:lpwstr>0x010100C4242272720DDA419DB1EC19582A1CDE</vt:lpwstr>
  </property>
</Properties>
</file>