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sldIdLst>
    <p:sldId id="452" r:id="rId2"/>
    <p:sldId id="445" r:id="rId3"/>
    <p:sldId id="448" r:id="rId4"/>
    <p:sldId id="447" r:id="rId5"/>
    <p:sldId id="290" r:id="rId6"/>
    <p:sldId id="434" r:id="rId7"/>
    <p:sldId id="281" r:id="rId8"/>
    <p:sldId id="471" r:id="rId9"/>
    <p:sldId id="426" r:id="rId10"/>
    <p:sldId id="472" r:id="rId11"/>
    <p:sldId id="439" r:id="rId12"/>
    <p:sldId id="461" r:id="rId13"/>
    <p:sldId id="462" r:id="rId14"/>
    <p:sldId id="450" r:id="rId15"/>
    <p:sldId id="451" r:id="rId16"/>
    <p:sldId id="459" r:id="rId17"/>
    <p:sldId id="460" r:id="rId18"/>
    <p:sldId id="463" r:id="rId19"/>
    <p:sldId id="464" r:id="rId20"/>
    <p:sldId id="466" r:id="rId21"/>
    <p:sldId id="467" r:id="rId22"/>
    <p:sldId id="468" r:id="rId23"/>
    <p:sldId id="469" r:id="rId24"/>
    <p:sldId id="470" r:id="rId25"/>
    <p:sldId id="465" r:id="rId26"/>
    <p:sldId id="458" r:id="rId27"/>
    <p:sldId id="453" r:id="rId28"/>
    <p:sldId id="473" r:id="rId29"/>
    <p:sldId id="456" r:id="rId30"/>
  </p:sldIdLst>
  <p:sldSz cx="9906000" cy="6858000" type="A4"/>
  <p:notesSz cx="6805613" cy="9939338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E21E"/>
    <a:srgbClr val="008000"/>
    <a:srgbClr val="002060"/>
    <a:srgbClr val="FF0000"/>
    <a:srgbClr val="739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 autoAdjust="0"/>
    <p:restoredTop sz="94629" autoAdjust="0"/>
  </p:normalViewPr>
  <p:slideViewPr>
    <p:cSldViewPr>
      <p:cViewPr>
        <p:scale>
          <a:sx n="86" d="100"/>
          <a:sy n="86" d="100"/>
        </p:scale>
        <p:origin x="-576" y="293"/>
      </p:cViewPr>
      <p:guideLst>
        <p:guide orient="horz" pos="890"/>
        <p:guide orient="horz" pos="1253"/>
        <p:guide orient="horz" pos="300"/>
        <p:guide orient="horz" pos="709"/>
        <p:guide pos="464"/>
        <p:guide pos="5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2014\&#1085;&#1072;&#1076;&#1088;&#1072;\&#1053;&#1072;&#1088;&#1072;&#1076;&#1072;%20&#1091;%20&#1071;&#1094;&#1077;&#1085;&#1102;&#1082;&#1072;%2020.11.2014\&#1050;&#1086;&#1087;&#1110;&#1103;%20117-2%20&#1089;&#1083;&#1072;&#1081;&#1076;%20&#1076;&#1083;&#1103;%20&#1060;&#1091;&#1076;&#1072;&#1096;&#1082;&#1110;&#1085;&#1072;%20&#1075;&#1072;&#1079;%20&#1094;&#1110;&#1085;&#1080;%20&#1086;&#1073;&#1089;&#1103;&#1075;&#1080;%20&#1085;&#1072;&#1089;&#1077;&#1083;&#1077;&#1085;&#1085;&#1103;%20&#1087;&#1088;&#1086;&#1084;&#1080;&#1089;&#1083;&#1086;&#1074;&#1110;&#1089;&#1090;&#1100;%20(2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&#1055;&#1086;&#1076;&#1072;&#1090;.&#1082;&#1086;&#1076;&#1077;&#1082;&#1089;_2014\&#1085;&#1072;&#1096;&#1110;%20&#1047;&#1055;\&#1074;&#1087;&#1083;&#1080;&#1074;%20&#1085;&#1072;%20&#1076;&#1086;&#1093;&#1110;&#1076;%20&#1079;&#1084;&#1110;&#1085;&#1080;%20&#1094;&#1110;&#1085;%20&#1085;&#1072;%20&#1074;&#1091;&#1075;&#1083;&#1077;&#1074;&#1086;&#1076;&#1085;&#1110;%20&#1090;&#1072;%20&#1089;&#1090;&#1072;&#1074;&#1086;&#1082;%20&#1087;&#1083;&#1072;&#1090;&#1080;%20&#1079;&#1072;%20&#1085;&#1072;&#1076;&#1088;&#1072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&#1055;&#1086;&#1076;&#1072;&#1090;.&#1082;&#1086;&#1076;&#1077;&#1082;&#1089;_2014\&#1085;&#1072;&#1096;&#1110;%20&#1047;&#1055;\&#1074;&#1087;&#1083;&#1080;&#1074;%20&#1085;&#1072;%20&#1076;&#1086;&#1093;&#1110;&#1076;%20&#1079;&#1084;&#1110;&#1085;&#1080;%20&#1094;&#1110;&#1085;%20&#1085;&#1072;%20&#1074;&#1091;&#1075;&#1083;&#1077;&#1074;&#1086;&#1076;&#1085;&#1110;%20&#1090;&#1072;%20&#1089;&#1090;&#1072;&#1074;&#1086;&#1082;%20&#1087;&#1083;&#1072;&#1090;&#1080;%20&#1079;&#1072;%20&#1085;&#1072;&#1076;&#1088;&#1072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4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5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Ціни закупівлі </a:t>
            </a:r>
            <a:r>
              <a:rPr lang="uk-UA" baseline="0"/>
              <a:t>природного газу для населення та ціни реалізації  промисловості,</a:t>
            </a:r>
          </a:p>
          <a:p>
            <a:pPr>
              <a:defRPr/>
            </a:pPr>
            <a:r>
              <a:rPr lang="uk-UA" baseline="0"/>
              <a:t>грн. за тис. куб. м </a:t>
            </a:r>
          </a:p>
          <a:p>
            <a:pPr>
              <a:defRPr/>
            </a:pPr>
            <a:r>
              <a:rPr lang="uk-UA" sz="1200" b="0" baseline="0"/>
              <a:t>(без податків та тарифів на транспортування)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8501191139946271E-3"/>
          <c:y val="0.31040031922198186"/>
          <c:w val="0.98669072162949978"/>
          <c:h val="0.51710512716284485"/>
        </c:manualLayout>
      </c:layout>
      <c:lineChart>
        <c:grouping val="standard"/>
        <c:varyColors val="0"/>
        <c:ser>
          <c:idx val="0"/>
          <c:order val="0"/>
          <c:tx>
            <c:strRef>
              <c:f>Аркуш1!$A$4</c:f>
              <c:strCache>
                <c:ptCount val="1"/>
                <c:pt idx="0">
                  <c:v>ціна закупівлі газу для населення</c:v>
                </c:pt>
              </c:strCache>
            </c:strRef>
          </c:tx>
          <c:dLbls>
            <c:txPr>
              <a:bodyPr/>
              <a:lstStyle/>
              <a:p>
                <a:pPr>
                  <a:defRPr sz="1100"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Аркуш1!$B$3:$J$3</c:f>
              <c:strCache>
                <c:ptCount val="9"/>
                <c:pt idx="0">
                  <c:v>2008 рік</c:v>
                </c:pt>
                <c:pt idx="1">
                  <c:v>2009 рік</c:v>
                </c:pt>
                <c:pt idx="2">
                  <c:v>2010 рік</c:v>
                </c:pt>
                <c:pt idx="3">
                  <c:v>2011 рік</c:v>
                </c:pt>
                <c:pt idx="4">
                  <c:v>2012 рік</c:v>
                </c:pt>
                <c:pt idx="5">
                  <c:v>2013 рік</c:v>
                </c:pt>
                <c:pt idx="6">
                  <c:v>2014 рік
(прогноз)</c:v>
                </c:pt>
                <c:pt idx="7">
                  <c:v>2014  рік     (IV кв.)</c:v>
                </c:pt>
                <c:pt idx="8">
                  <c:v>2015 рік (очікуване)</c:v>
                </c:pt>
              </c:strCache>
            </c:strRef>
          </c:cat>
          <c:val>
            <c:numRef>
              <c:f>Аркуш1!$B$4:$J$4</c:f>
              <c:numCache>
                <c:formatCode>_-* #,##0_р_._-;\-* #,##0_р_._-;_-* "-"??_р_._-;_-@_-</c:formatCode>
                <c:ptCount val="9"/>
                <c:pt idx="0">
                  <c:v>202</c:v>
                </c:pt>
                <c:pt idx="1">
                  <c:v>202</c:v>
                </c:pt>
                <c:pt idx="2">
                  <c:v>235</c:v>
                </c:pt>
                <c:pt idx="3">
                  <c:v>369</c:v>
                </c:pt>
                <c:pt idx="4">
                  <c:v>368</c:v>
                </c:pt>
                <c:pt idx="5">
                  <c:v>368</c:v>
                </c:pt>
                <c:pt idx="6">
                  <c:v>351.66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Аркуш1!$A$5</c:f>
              <c:strCache>
                <c:ptCount val="1"/>
                <c:pt idx="0">
                  <c:v>ціна реалізації газу промисловості</c:v>
                </c:pt>
              </c:strCache>
            </c:strRef>
          </c:tx>
          <c:dLbls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/>
                      <a:t>5 </a:t>
                    </a:r>
                    <a:r>
                      <a:rPr lang="uk-UA" smtClean="0"/>
                      <a:t>90</a:t>
                    </a:r>
                    <a:r>
                      <a:rPr lang="en-US" smtClean="0"/>
                      <a:t>0   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Аркуш1!$B$3:$J$3</c:f>
              <c:strCache>
                <c:ptCount val="9"/>
                <c:pt idx="0">
                  <c:v>2008 рік</c:v>
                </c:pt>
                <c:pt idx="1">
                  <c:v>2009 рік</c:v>
                </c:pt>
                <c:pt idx="2">
                  <c:v>2010 рік</c:v>
                </c:pt>
                <c:pt idx="3">
                  <c:v>2011 рік</c:v>
                </c:pt>
                <c:pt idx="4">
                  <c:v>2012 рік</c:v>
                </c:pt>
                <c:pt idx="5">
                  <c:v>2013 рік</c:v>
                </c:pt>
                <c:pt idx="6">
                  <c:v>2014 рік
(прогноз)</c:v>
                </c:pt>
                <c:pt idx="7">
                  <c:v>2014  рік     (IV кв.)</c:v>
                </c:pt>
                <c:pt idx="8">
                  <c:v>2015 рік (очікуване)</c:v>
                </c:pt>
              </c:strCache>
            </c:strRef>
          </c:cat>
          <c:val>
            <c:numRef>
              <c:f>Аркуш1!$B$5:$J$5</c:f>
              <c:numCache>
                <c:formatCode>_(* #,##0.00_);_(* \(#,##0.00\);_(* "-"??_);_(@_)</c:formatCode>
                <c:ptCount val="9"/>
                <c:pt idx="0">
                  <c:v>1152</c:v>
                </c:pt>
                <c:pt idx="1">
                  <c:v>2020.25</c:v>
                </c:pt>
                <c:pt idx="2">
                  <c:v>2187.1999999999998</c:v>
                </c:pt>
                <c:pt idx="3">
                  <c:v>3382</c:v>
                </c:pt>
                <c:pt idx="4">
                  <c:v>3509</c:v>
                </c:pt>
                <c:pt idx="5">
                  <c:v>3509</c:v>
                </c:pt>
                <c:pt idx="6">
                  <c:v>4724</c:v>
                </c:pt>
                <c:pt idx="7">
                  <c:v>5100</c:v>
                </c:pt>
                <c:pt idx="8">
                  <c:v>5475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686336"/>
        <c:axId val="62687872"/>
      </c:lineChart>
      <c:catAx>
        <c:axId val="62686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2687872"/>
        <c:crosses val="autoZero"/>
        <c:auto val="1"/>
        <c:lblAlgn val="ctr"/>
        <c:lblOffset val="100"/>
        <c:noMultiLvlLbl val="0"/>
      </c:catAx>
      <c:valAx>
        <c:axId val="62687872"/>
        <c:scaling>
          <c:orientation val="minMax"/>
        </c:scaling>
        <c:delete val="1"/>
        <c:axPos val="l"/>
        <c:numFmt formatCode="_-* #,##0_р_._-;\-* #,##0_р_._-;_-* &quot;-&quot;??_р_._-;_-@_-" sourceLinked="1"/>
        <c:majorTickMark val="out"/>
        <c:minorTickMark val="none"/>
        <c:tickLblPos val="nextTo"/>
        <c:crossAx val="62686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2745876112854616E-2"/>
          <c:y val="0.93260182678328962"/>
          <c:w val="0.85348355814506915"/>
          <c:h val="5.3291532959045096E-2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17437609540255"/>
          <c:y val="2.7843397517234927E-2"/>
          <c:w val="0.67108530179594739"/>
          <c:h val="0.84897255568094776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площа земель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22063379921506088"/>
                  <c:y val="0.171960445752941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2990295791042772"/>
                  <c:y val="-0.177747225616906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с/г підприємства, які переходять на загальну систему</c:v>
                </c:pt>
                <c:pt idx="1">
                  <c:v>с/г підприємства, які залишаються на спецрежимі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0.47699999999999998</c:v>
                </c:pt>
                <c:pt idx="1">
                  <c:v>0.52300000000000002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22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76364961332002E-2"/>
          <c:y val="5.7060653391453234E-2"/>
          <c:w val="0.67208123197578995"/>
          <c:h val="0.90033523528832238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0.15902655552891784"/>
                  <c:y val="-0.248985887975804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2711855115513482"/>
                  <c:y val="0.14217896977855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Аркуш1!$A$2:$A$3</c:f>
              <c:strCache>
                <c:ptCount val="2"/>
                <c:pt idx="0">
                  <c:v>залишаються на спецрежимі</c:v>
                </c:pt>
                <c:pt idx="1">
                  <c:v>переходять на загальну систему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0.96599999999999997</c:v>
                </c:pt>
                <c:pt idx="1">
                  <c:v>3.4000000000000002E-2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2"/>
      </c:pieChart>
    </c:plotArea>
    <c:legend>
      <c:legendPos val="r"/>
      <c:layout>
        <c:manualLayout>
          <c:xMode val="edge"/>
          <c:yMode val="edge"/>
          <c:x val="0.62355754331390079"/>
          <c:y val="0.3268105869373687"/>
          <c:w val="0.35625665130774947"/>
          <c:h val="0.51583749293373837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'ГАЗ до 5000м (порівн. з 2015)'!$A$5</c:f>
              <c:strCache>
                <c:ptCount val="1"/>
                <c:pt idx="0">
                  <c:v>плата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'ГАЗ до 5000м (порівн. з 2015)'!$B$2:$H$4</c:f>
              <c:multiLvlStrCache>
                <c:ptCount val="7"/>
                <c:lvl>
                  <c:pt idx="1">
                    <c:v>старі</c:v>
                  </c:pt>
                  <c:pt idx="2">
                    <c:v>нові</c:v>
                  </c:pt>
                  <c:pt idx="3">
                    <c:v>старі</c:v>
                  </c:pt>
                  <c:pt idx="4">
                    <c:v>нові</c:v>
                  </c:pt>
                  <c:pt idx="5">
                    <c:v>старі</c:v>
                  </c:pt>
                  <c:pt idx="6">
                    <c:v>нові</c:v>
                  </c:pt>
                </c:lvl>
                <c:lvl>
                  <c:pt idx="0">
                    <c:v>2013 рік (ставка 25%)</c:v>
                  </c:pt>
                  <c:pt idx="1">
                    <c:v>2014 рік 
(з 3 серпня 
ставка 28%)</c:v>
                  </c:pt>
                  <c:pt idx="3">
                    <c:v>2015 рік 
(ставка 55%)</c:v>
                  </c:pt>
                  <c:pt idx="5">
                    <c:v>2015 рік 
(ставка 28%)</c:v>
                  </c:pt>
                </c:lvl>
              </c:multiLvlStrCache>
            </c:multiLvlStrRef>
          </c:cat>
          <c:val>
            <c:numRef>
              <c:f>'ГАЗ до 5000м (порівн. з 2015)'!$B$5:$H$5</c:f>
              <c:numCache>
                <c:formatCode>General</c:formatCode>
                <c:ptCount val="7"/>
                <c:pt idx="0" formatCode="0">
                  <c:v>823.75</c:v>
                </c:pt>
                <c:pt idx="1">
                  <c:v>2805</c:v>
                </c:pt>
                <c:pt idx="2" formatCode="0">
                  <c:v>1542.7500000000002</c:v>
                </c:pt>
                <c:pt idx="3" formatCode="0">
                  <c:v>3245.0000000000005</c:v>
                </c:pt>
                <c:pt idx="4" formatCode="0">
                  <c:v>1784.7500000000005</c:v>
                </c:pt>
                <c:pt idx="5" formatCode="0">
                  <c:v>1652.0000000000002</c:v>
                </c:pt>
                <c:pt idx="6" formatCode="0">
                  <c:v>908.60000000000025</c:v>
                </c:pt>
              </c:numCache>
            </c:numRef>
          </c:val>
        </c:ser>
        <c:ser>
          <c:idx val="1"/>
          <c:order val="1"/>
          <c:tx>
            <c:strRef>
              <c:f>'ГАЗ до 5000м (порівн. з 2015)'!$A$6</c:f>
              <c:strCache>
                <c:ptCount val="1"/>
                <c:pt idx="0">
                  <c:v>дохід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multiLvlStrRef>
              <c:f>'ГАЗ до 5000м (порівн. з 2015)'!$B$2:$H$4</c:f>
              <c:multiLvlStrCache>
                <c:ptCount val="7"/>
                <c:lvl>
                  <c:pt idx="1">
                    <c:v>старі</c:v>
                  </c:pt>
                  <c:pt idx="2">
                    <c:v>нові</c:v>
                  </c:pt>
                  <c:pt idx="3">
                    <c:v>старі</c:v>
                  </c:pt>
                  <c:pt idx="4">
                    <c:v>нові</c:v>
                  </c:pt>
                  <c:pt idx="5">
                    <c:v>старі</c:v>
                  </c:pt>
                  <c:pt idx="6">
                    <c:v>нові</c:v>
                  </c:pt>
                </c:lvl>
                <c:lvl>
                  <c:pt idx="0">
                    <c:v>2013 рік (ставка 25%)</c:v>
                  </c:pt>
                  <c:pt idx="1">
                    <c:v>2014 рік 
(з 3 серпня 
ставка 28%)</c:v>
                  </c:pt>
                  <c:pt idx="3">
                    <c:v>2015 рік 
(ставка 55%)</c:v>
                  </c:pt>
                  <c:pt idx="5">
                    <c:v>2015 рік 
(ставка 28%)</c:v>
                  </c:pt>
                </c:lvl>
              </c:multiLvlStrCache>
            </c:multiLvlStrRef>
          </c:cat>
          <c:val>
            <c:numRef>
              <c:f>'ГАЗ до 5000м (порівн. з 2015)'!$B$6:$H$6</c:f>
              <c:numCache>
                <c:formatCode>0</c:formatCode>
                <c:ptCount val="7"/>
                <c:pt idx="0">
                  <c:v>2685.25</c:v>
                </c:pt>
                <c:pt idx="1">
                  <c:v>2295</c:v>
                </c:pt>
                <c:pt idx="2">
                  <c:v>3557.25</c:v>
                </c:pt>
                <c:pt idx="3">
                  <c:v>2654.9999999999995</c:v>
                </c:pt>
                <c:pt idx="4">
                  <c:v>4115.25</c:v>
                </c:pt>
                <c:pt idx="5">
                  <c:v>4248</c:v>
                </c:pt>
                <c:pt idx="6">
                  <c:v>4991.3999999999996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2739584"/>
        <c:axId val="62741120"/>
      </c:barChart>
      <c:catAx>
        <c:axId val="62739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62741120"/>
        <c:crosses val="autoZero"/>
        <c:auto val="1"/>
        <c:lblAlgn val="ctr"/>
        <c:lblOffset val="100"/>
        <c:noMultiLvlLbl val="0"/>
      </c:catAx>
      <c:valAx>
        <c:axId val="62741120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62739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0833333333333334"/>
          <c:y val="0.91706938640854185"/>
          <c:w val="0.61818547681539804"/>
          <c:h val="7.9441670546741117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'ГАЗ понад 5000м (порівн.з 2015)'!$A$5</c:f>
              <c:strCache>
                <c:ptCount val="1"/>
                <c:pt idx="0">
                  <c:v>плата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'ГАЗ понад 5000м (порівн.з 2015)'!$B$2:$H$4</c:f>
              <c:multiLvlStrCache>
                <c:ptCount val="7"/>
                <c:lvl>
                  <c:pt idx="1">
                    <c:v>старі</c:v>
                  </c:pt>
                  <c:pt idx="2">
                    <c:v>нові</c:v>
                  </c:pt>
                  <c:pt idx="3">
                    <c:v>старі</c:v>
                  </c:pt>
                  <c:pt idx="4">
                    <c:v>нові</c:v>
                  </c:pt>
                  <c:pt idx="5">
                    <c:v>старі</c:v>
                  </c:pt>
                  <c:pt idx="6">
                    <c:v>нові</c:v>
                  </c:pt>
                </c:lvl>
                <c:lvl>
                  <c:pt idx="0">
                    <c:v>2013 рік (ставка 14%)</c:v>
                  </c:pt>
                  <c:pt idx="1">
                    <c:v>2014 рік 
(з 3 серпня 
ставка 28%)</c:v>
                  </c:pt>
                  <c:pt idx="3">
                    <c:v>2015 рік 
(ставка 28%)</c:v>
                  </c:pt>
                  <c:pt idx="5">
                    <c:v>2015 рік 
(ставка 15%)</c:v>
                  </c:pt>
                </c:lvl>
              </c:multiLvlStrCache>
            </c:multiLvlStrRef>
          </c:cat>
          <c:val>
            <c:numRef>
              <c:f>'ГАЗ понад 5000м (порівн.з 2015)'!$B$5:$H$5</c:f>
              <c:numCache>
                <c:formatCode>General</c:formatCode>
                <c:ptCount val="7"/>
                <c:pt idx="0" formatCode="0">
                  <c:v>461.30000000000007</c:v>
                </c:pt>
                <c:pt idx="1">
                  <c:v>1428.0000000000002</c:v>
                </c:pt>
                <c:pt idx="2" formatCode="0">
                  <c:v>785.4000000000002</c:v>
                </c:pt>
                <c:pt idx="3" formatCode="0">
                  <c:v>1652.0000000000002</c:v>
                </c:pt>
                <c:pt idx="4" formatCode="0">
                  <c:v>908.60000000000025</c:v>
                </c:pt>
                <c:pt idx="5" formatCode="0">
                  <c:v>885</c:v>
                </c:pt>
                <c:pt idx="6" formatCode="0">
                  <c:v>486.75000000000006</c:v>
                </c:pt>
              </c:numCache>
            </c:numRef>
          </c:val>
        </c:ser>
        <c:ser>
          <c:idx val="1"/>
          <c:order val="1"/>
          <c:tx>
            <c:strRef>
              <c:f>'ГАЗ понад 5000м (порівн.з 2015)'!$A$6</c:f>
              <c:strCache>
                <c:ptCount val="1"/>
                <c:pt idx="0">
                  <c:v>дохід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2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'ГАЗ понад 5000м (порівн.з 2015)'!$B$2:$H$4</c:f>
              <c:multiLvlStrCache>
                <c:ptCount val="7"/>
                <c:lvl>
                  <c:pt idx="1">
                    <c:v>старі</c:v>
                  </c:pt>
                  <c:pt idx="2">
                    <c:v>нові</c:v>
                  </c:pt>
                  <c:pt idx="3">
                    <c:v>старі</c:v>
                  </c:pt>
                  <c:pt idx="4">
                    <c:v>нові</c:v>
                  </c:pt>
                  <c:pt idx="5">
                    <c:v>старі</c:v>
                  </c:pt>
                  <c:pt idx="6">
                    <c:v>нові</c:v>
                  </c:pt>
                </c:lvl>
                <c:lvl>
                  <c:pt idx="0">
                    <c:v>2013 рік (ставка 14%)</c:v>
                  </c:pt>
                  <c:pt idx="1">
                    <c:v>2014 рік 
(з 3 серпня 
ставка 28%)</c:v>
                  </c:pt>
                  <c:pt idx="3">
                    <c:v>2015 рік 
(ставка 28%)</c:v>
                  </c:pt>
                  <c:pt idx="5">
                    <c:v>2015 рік 
(ставка 15%)</c:v>
                  </c:pt>
                </c:lvl>
              </c:multiLvlStrCache>
            </c:multiLvlStrRef>
          </c:cat>
          <c:val>
            <c:numRef>
              <c:f>'ГАЗ понад 5000м (порівн.з 2015)'!$B$6:$H$6</c:f>
              <c:numCache>
                <c:formatCode>0</c:formatCode>
                <c:ptCount val="7"/>
                <c:pt idx="0">
                  <c:v>3047.7</c:v>
                </c:pt>
                <c:pt idx="1">
                  <c:v>3672</c:v>
                </c:pt>
                <c:pt idx="2">
                  <c:v>4314.5999999999995</c:v>
                </c:pt>
                <c:pt idx="3">
                  <c:v>4248</c:v>
                </c:pt>
                <c:pt idx="4">
                  <c:v>4991.3999999999996</c:v>
                </c:pt>
                <c:pt idx="5">
                  <c:v>5015</c:v>
                </c:pt>
                <c:pt idx="6">
                  <c:v>5413.25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703360"/>
        <c:axId val="66704896"/>
      </c:barChart>
      <c:catAx>
        <c:axId val="667033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66704896"/>
        <c:crosses val="autoZero"/>
        <c:auto val="1"/>
        <c:lblAlgn val="ctr"/>
        <c:lblOffset val="100"/>
        <c:noMultiLvlLbl val="0"/>
      </c:catAx>
      <c:valAx>
        <c:axId val="66704896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crossAx val="667033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7658338878572839"/>
          <c:y val="0.91041152017649862"/>
          <c:w val="0.24683322242854319"/>
          <c:h val="8.9588479823501418E-2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76364961332002E-2"/>
          <c:y val="5.7060653391453234E-2"/>
          <c:w val="0.67208123197578995"/>
          <c:h val="0.90033523528832238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0.15196918111196184"/>
                  <c:y val="-0.3077976123801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7301273898749069E-2"/>
                  <c:y val="0.135615115778360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Аркуш1!$A$2:$A$3</c:f>
              <c:strCache>
                <c:ptCount val="2"/>
                <c:pt idx="0">
                  <c:v>залишаються на спецрежимі</c:v>
                </c:pt>
                <c:pt idx="1">
                  <c:v>переходять на загальну систему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0.96799999999999997</c:v>
                </c:pt>
                <c:pt idx="1">
                  <c:v>3.2000000000000001E-2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2"/>
      </c:pieChart>
    </c:plotArea>
    <c:legend>
      <c:legendPos val="r"/>
      <c:layout>
        <c:manualLayout>
          <c:xMode val="edge"/>
          <c:yMode val="edge"/>
          <c:x val="0.6286444128152886"/>
          <c:y val="0.30793133025252517"/>
          <c:w val="0.37135558718471134"/>
          <c:h val="0.559213568371886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+mn-lt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17437609540255"/>
          <c:y val="2.7843397517234927E-2"/>
          <c:w val="0.67108530179594739"/>
          <c:h val="0.84897255568094776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площа земель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17400381850103808"/>
                  <c:y val="0.11317068165265588"/>
                </c:manualLayout>
              </c:layout>
              <c:spPr/>
              <c:txPr>
                <a:bodyPr/>
                <a:lstStyle/>
                <a:p>
                  <a:pPr>
                    <a:defRPr sz="16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2990295791042772"/>
                  <c:y val="-0.177747225616906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с/г підприємства, які переходять на загальну систему</c:v>
                </c:pt>
                <c:pt idx="1">
                  <c:v>с/г підприємства, які залишаються на спецрежимі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0.159</c:v>
                </c:pt>
                <c:pt idx="1">
                  <c:v>0.84099999999999997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1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7716458971838"/>
          <c:y val="5.0715325692224263E-2"/>
          <c:w val="0.72544711282817942"/>
          <c:h val="0.89021529654089537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обсяг виручки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25169413070347935"/>
                  <c:y val="-0.115703221900714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7722507348695141"/>
                  <c:y val="0.10093587745899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с/г підприємства, які переходять на загальну систему</c:v>
                </c:pt>
                <c:pt idx="1">
                  <c:v>с/г підприємства, які залишаються на спецрежимі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6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76364961332002E-2"/>
          <c:y val="5.7060653391453234E-2"/>
          <c:w val="0.67208123197578995"/>
          <c:h val="0.90033523528832238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Стовпець1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0.15148452838465465"/>
                  <c:y val="-0.309063894773607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706242608833016"/>
                  <c:y val="0.1121400937122295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Аркуш1!$A$2:$A$3</c:f>
              <c:strCache>
                <c:ptCount val="2"/>
                <c:pt idx="0">
                  <c:v>залишаються на спецрежимі</c:v>
                </c:pt>
                <c:pt idx="1">
                  <c:v>переходять на загальну систему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0.997</c:v>
                </c:pt>
                <c:pt idx="1">
                  <c:v>3.0000000000000001E-3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2"/>
      </c:pieChart>
    </c:plotArea>
    <c:legend>
      <c:legendPos val="r"/>
      <c:layout>
        <c:manualLayout>
          <c:xMode val="edge"/>
          <c:yMode val="edge"/>
          <c:x val="0.62355754331390079"/>
          <c:y val="0.3268105869373687"/>
          <c:w val="0.35625665130774947"/>
          <c:h val="0.51583749293373837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376364961332002E-2"/>
          <c:y val="5.7060653391453234E-2"/>
          <c:w val="0.67208123197578995"/>
          <c:h val="0.90033523528832238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Продаж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</c:dPt>
          <c:dPt>
            <c:idx val="1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0.15196918111196184"/>
                  <c:y val="-0.30779761238018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9.7301273898749069E-2"/>
                  <c:y val="0.135615115778360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Аркуш1!$A$2:$A$3</c:f>
              <c:strCache>
                <c:ptCount val="2"/>
                <c:pt idx="0">
                  <c:v>залишаються на спецрежимі</c:v>
                </c:pt>
                <c:pt idx="1">
                  <c:v>переходять на загальну систему</c:v>
                </c:pt>
              </c:strCache>
            </c:strRef>
          </c:cat>
          <c:val>
            <c:numRef>
              <c:f>Аркуш1!$B$2:$B$3</c:f>
              <c:numCache>
                <c:formatCode>0.0%</c:formatCode>
                <c:ptCount val="2"/>
                <c:pt idx="0">
                  <c:v>0.96799999999999997</c:v>
                </c:pt>
                <c:pt idx="1">
                  <c:v>3.2000000000000001E-2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62"/>
      </c:pieChart>
    </c:plotArea>
    <c:legend>
      <c:legendPos val="r"/>
      <c:layout>
        <c:manualLayout>
          <c:xMode val="edge"/>
          <c:yMode val="edge"/>
          <c:x val="0.6286444128152886"/>
          <c:y val="0.30793133025252517"/>
          <c:w val="0.37135558718471134"/>
          <c:h val="0.559213568371886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+mn-lt"/>
        </a:defRPr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07716458971838"/>
          <c:y val="5.0715325692224263E-2"/>
          <c:w val="0.72544711282817942"/>
          <c:h val="0.89021529654089537"/>
        </c:manualLayout>
      </c:layout>
      <c:pie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обсяг виручки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Pt>
            <c:idx val="0"/>
            <c:bubble3D val="0"/>
            <c:spPr>
              <a:solidFill>
                <a:schemeClr val="accent2"/>
              </a:solidFill>
            </c:spPr>
          </c:dPt>
          <c:dPt>
            <c:idx val="1"/>
            <c:bubble3D val="0"/>
          </c:dPt>
          <c:dLbls>
            <c:dLbl>
              <c:idx val="0"/>
              <c:layout>
                <c:manualLayout>
                  <c:x val="0.25169413070347935"/>
                  <c:y val="-0.115703221900714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7722507348695141"/>
                  <c:y val="0.10093587745899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Аркуш1!$A$2:$A$3</c:f>
              <c:strCache>
                <c:ptCount val="2"/>
                <c:pt idx="0">
                  <c:v>с/г підприємства, які переходять на загальну систему</c:v>
                </c:pt>
                <c:pt idx="1">
                  <c:v>с/г підприємства, які залишаються на спецрежимі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6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0.18081</cdr:x>
      <cdr:y>0.64025</cdr:y>
    </cdr:from>
    <cdr:to>
      <cdr:x>0.41299</cdr:x>
      <cdr:y>0.80304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6330" y="1651878"/>
          <a:ext cx="1279385" cy="420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1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4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,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5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тис.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0.31327</cdr:x>
      <cdr:y>0.35678</cdr:y>
    </cdr:from>
    <cdr:to>
      <cdr:x>0.56327</cdr:x>
      <cdr:y>0.51957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93435" y="920512"/>
          <a:ext cx="1271628" cy="4200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0,48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тис.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0.16886</cdr:x>
      <cdr:y>0.53263</cdr:y>
    </cdr:from>
    <cdr:to>
      <cdr:x>0.37939</cdr:x>
      <cdr:y>0.67216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53018" y="1351124"/>
          <a:ext cx="1063521" cy="35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4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7,3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</a:t>
          </a:r>
          <a:r>
            <a:rPr lang="uk-UA" sz="1800" b="1" kern="1200" dirty="0">
              <a:solidFill>
                <a:schemeClr val="bg1"/>
              </a:solidFill>
              <a:latin typeface="+mn-lt"/>
              <a:cs typeface="Arial" pitchFamily="34" charset="0"/>
            </a:rPr>
            <a:t>тис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0.30314</cdr:x>
      <cdr:y>0.15607</cdr:y>
    </cdr:from>
    <cdr:to>
      <cdr:x>0.51696</cdr:x>
      <cdr:y>0.2956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31356" y="395899"/>
          <a:ext cx="1080126" cy="35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0,18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</a:t>
          </a:r>
          <a:r>
            <a:rPr lang="uk-UA" sz="1800" b="1" kern="1200" dirty="0">
              <a:solidFill>
                <a:schemeClr val="bg1"/>
              </a:solidFill>
              <a:latin typeface="+mn-lt"/>
              <a:cs typeface="Arial" pitchFamily="34" charset="0"/>
            </a:rPr>
            <a:t>тис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0.18081</cdr:x>
      <cdr:y>0.64025</cdr:y>
    </cdr:from>
    <cdr:to>
      <cdr:x>0.41299</cdr:x>
      <cdr:y>0.80304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6330" y="1651878"/>
          <a:ext cx="1279385" cy="420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1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4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,</a:t>
          </a:r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5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тис.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0.31327</cdr:x>
      <cdr:y>0.35678</cdr:y>
    </cdr:from>
    <cdr:to>
      <cdr:x>0.56327</cdr:x>
      <cdr:y>0.51957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93435" y="920512"/>
          <a:ext cx="1271628" cy="4200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0,48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 тис.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0.17105</cdr:x>
      <cdr:y>0.61779</cdr:y>
    </cdr:from>
    <cdr:to>
      <cdr:x>0.38158</cdr:x>
      <cdr:y>0.75732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36104" y="1567148"/>
          <a:ext cx="1152127" cy="353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45,9 </a:t>
          </a:r>
          <a:r>
            <a:rPr lang="uk-UA" sz="1800" b="1" kern="1200" dirty="0">
              <a:solidFill>
                <a:schemeClr val="bg1"/>
              </a:solidFill>
              <a:latin typeface="+mn-lt"/>
              <a:cs typeface="Arial" pitchFamily="34" charset="0"/>
            </a:rPr>
            <a:t>тис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0.36842</cdr:x>
      <cdr:y>0.39535</cdr:y>
    </cdr:from>
    <cdr:to>
      <cdr:x>0.64474</cdr:x>
      <cdr:y>0.53488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16224" y="1224136"/>
          <a:ext cx="151216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1,6 </a:t>
          </a:r>
          <a:r>
            <a:rPr lang="uk-UA" sz="1800" b="1" kern="1200" dirty="0">
              <a:solidFill>
                <a:schemeClr val="bg1"/>
              </a:solidFill>
              <a:latin typeface="+mn-lt"/>
              <a:cs typeface="Arial" pitchFamily="34" charset="0"/>
            </a:rPr>
            <a:t>тис</a:t>
          </a:r>
          <a:r>
            <a:rPr lang="uk-UA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.</a:t>
          </a:r>
          <a:endParaRPr lang="uk-UA" sz="1800" b="1" dirty="0">
            <a:solidFill>
              <a:schemeClr val="bg1"/>
            </a:solidFill>
            <a:latin typeface="+mn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9575" cy="496888"/>
          </a:xfrm>
          <a:prstGeom prst="rect">
            <a:avLst/>
          </a:prstGeom>
        </p:spPr>
        <p:txBody>
          <a:bodyPr vert="horz" lIns="91687" tIns="45842" rIns="91687" bIns="458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4452" y="0"/>
            <a:ext cx="2949575" cy="496888"/>
          </a:xfrm>
          <a:prstGeom prst="rect">
            <a:avLst/>
          </a:prstGeom>
        </p:spPr>
        <p:txBody>
          <a:bodyPr vert="horz" lIns="91687" tIns="45842" rIns="91687" bIns="458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9937840-FFC2-4B58-A516-1BA639A359CF}" type="datetimeFigureOut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6125"/>
            <a:ext cx="537686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87" tIns="45842" rIns="91687" bIns="45842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1039" y="4721226"/>
            <a:ext cx="5445125" cy="4471988"/>
          </a:xfrm>
          <a:prstGeom prst="rect">
            <a:avLst/>
          </a:prstGeom>
        </p:spPr>
        <p:txBody>
          <a:bodyPr vert="horz" lIns="91687" tIns="45842" rIns="91687" bIns="45842" rtlCol="0"/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uk-UA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3" y="9440864"/>
            <a:ext cx="2949575" cy="496887"/>
          </a:xfrm>
          <a:prstGeom prst="rect">
            <a:avLst/>
          </a:prstGeom>
        </p:spPr>
        <p:txBody>
          <a:bodyPr vert="horz" lIns="91687" tIns="45842" rIns="91687" bIns="458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4452" y="9440864"/>
            <a:ext cx="2949575" cy="496887"/>
          </a:xfrm>
          <a:prstGeom prst="rect">
            <a:avLst/>
          </a:prstGeom>
        </p:spPr>
        <p:txBody>
          <a:bodyPr vert="horz" lIns="91687" tIns="45842" rIns="91687" bIns="458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0A441DF-7695-4BF4-9307-52769B37815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3244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18435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4DDC48-2A8E-4348-BA0C-EA9CC040DEA3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4375" y="746125"/>
            <a:ext cx="537686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31529-7B23-45B6-9504-DF58B78C8E61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4375" y="746125"/>
            <a:ext cx="537686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31529-7B23-45B6-9504-DF58B78C8E61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D12B39-AB28-4317-B8CF-FBF3FF0F2B2A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uk-U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D12B39-AB28-4317-B8CF-FBF3FF0F2B2A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6627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381340-5257-4E4F-AECB-F9E97685806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uk-U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6627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381340-5257-4E4F-AECB-F9E97685806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uk-U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6627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381340-5257-4E4F-AECB-F9E97685806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6627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381340-5257-4E4F-AECB-F9E976858067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uk-U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28</a:t>
            </a:fld>
            <a:endParaRPr lang="uk-U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96BC59-52C6-48A7-BB45-02565141CE5B}" type="slidenum">
              <a:rPr lang="uk-UA" smtClean="0"/>
              <a:pPr>
                <a:defRPr/>
              </a:pPr>
              <a:t>29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18435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4DDC48-2A8E-4348-BA0C-EA9CC040DEA3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0483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EF06FA-042D-4035-9E1E-3438E998C5EF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dirty="0" smtClean="0"/>
          </a:p>
        </p:txBody>
      </p:sp>
      <p:sp>
        <p:nvSpPr>
          <p:cNvPr id="2253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4ECAA2-1B94-4187-B721-BAB8AA1649B6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253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4ECAA2-1B94-4187-B721-BAB8AA1649B6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253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4ECAA2-1B94-4187-B721-BAB8AA1649B6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uk-UA" smtClean="0"/>
          </a:p>
        </p:txBody>
      </p:sp>
      <p:sp>
        <p:nvSpPr>
          <p:cNvPr id="24579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2D5469-A714-4ECA-B284-759E3B809DDE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4375" y="746125"/>
            <a:ext cx="537686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31529-7B23-45B6-9504-DF58B78C8E61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14375" y="746125"/>
            <a:ext cx="537686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131529-7B23-45B6-9504-DF58B78C8E61}" type="slidenum">
              <a:rPr lang="uk-U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1"/>
            <a:ext cx="84201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3AF69-2227-4239-840E-7D6B87C5D31D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76F2E-A82F-4573-8F89-50717102077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400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6BE5-2247-44D2-A010-598B7095C5AB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BFA85-8418-42E8-9790-5486254D55F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5386387" y="366718"/>
            <a:ext cx="1671638" cy="780097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371478" y="366718"/>
            <a:ext cx="4849813" cy="780097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3DF51-95F6-4C46-8C11-B814D5472E6A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FC738-40F0-496C-895B-7FC4DC1C410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526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9A2AB-F39F-4541-8D16-88DF95DFD5AA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BAC51-808D-408C-838F-BD441E680E8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059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4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5F1F2-AC3E-46FA-9677-ABAD692E00B0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5EAFA-6001-4C00-ACF5-B90492A903E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606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371477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3797302" y="2133601"/>
            <a:ext cx="3260725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6A419-4569-4294-BD47-EC4F379B4DE3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14F1F-9697-4EBA-931A-4F52DE87C8F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5329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6DEEA-4F8B-47F8-8EE3-4EA328347138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518DF-1011-4E3B-BDDD-D2DCDF55C8C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591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A5A5D-F290-4188-97F5-41035A1DEC16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00715-BCD5-4EA5-BF4B-7951B5277E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368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A8447-3455-4A00-A6E8-FBF2B2D6EBC8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E19B9-5C4C-4016-9A31-F9CB55631C8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775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4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72973" y="273055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95304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43CF6-58BF-4612-9742-6E4D84AD4C06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EB5B8-6C51-4E92-A476-EB2714F144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117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D2E5A-BD2B-406C-B6E7-6FE933048BE7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C42AA-3020-4754-B7DD-48A9CF4DBB4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5823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Зразок заголовка</a:t>
            </a:r>
          </a:p>
        </p:txBody>
      </p:sp>
      <p:sp>
        <p:nvSpPr>
          <p:cNvPr id="25603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Зразок тексту</a:t>
            </a:r>
          </a:p>
          <a:p>
            <a:pPr lvl="1"/>
            <a:r>
              <a:rPr lang="uk-UA" altLang="uk-UA" smtClean="0"/>
              <a:t>Другий рівень</a:t>
            </a:r>
          </a:p>
          <a:p>
            <a:pPr lvl="2"/>
            <a:r>
              <a:rPr lang="uk-UA" altLang="uk-UA" smtClean="0"/>
              <a:t>Третій рівень</a:t>
            </a:r>
          </a:p>
          <a:p>
            <a:pPr lvl="3"/>
            <a:r>
              <a:rPr lang="uk-UA" altLang="uk-UA" smtClean="0"/>
              <a:t>Четвертий рівень</a:t>
            </a:r>
          </a:p>
          <a:p>
            <a:pPr lvl="4"/>
            <a:r>
              <a:rPr lang="uk-UA" altLang="uk-UA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F2628D-AC03-4D28-B220-9359E286A4D3}" type="datetime1">
              <a:rPr lang="uk-UA"/>
              <a:pPr>
                <a:defRPr/>
              </a:pPr>
              <a:t>15.12.2014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3860B9-B85B-4EEC-A80F-55B3E5ABB12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png"/><Relationship Id="rId4" Type="http://schemas.openxmlformats.org/officeDocument/2006/relationships/oleObject" Target="../embeddings/_____Microsoft_Excel_97-20031.xls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940218" y="2132856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5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Міністерство </a:t>
            </a:r>
          </a:p>
          <a:p>
            <a:pPr algn="ctr">
              <a:spcBef>
                <a:spcPts val="0"/>
              </a:spcBef>
            </a:pPr>
            <a:r>
              <a:rPr lang="uk-UA" sz="5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фінансів 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12795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Місце для вмісту 2"/>
          <p:cNvSpPr>
            <a:spLocks noGrp="1"/>
          </p:cNvSpPr>
          <p:nvPr>
            <p:ph idx="1"/>
          </p:nvPr>
        </p:nvSpPr>
        <p:spPr>
          <a:xfrm>
            <a:off x="1167953" y="44624"/>
            <a:ext cx="8537575" cy="649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Реформування податку на прибуток</a:t>
            </a: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-33338" y="69373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-33338" y="666908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8136" name="TextBox 5"/>
          <p:cNvSpPr txBox="1">
            <a:spLocks noChangeArrowheads="1"/>
          </p:cNvSpPr>
          <p:nvPr/>
        </p:nvSpPr>
        <p:spPr bwMode="auto">
          <a:xfrm>
            <a:off x="-33338" y="6777038"/>
            <a:ext cx="9939338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48138" name="Групувати 8"/>
          <p:cNvGrpSpPr>
            <a:grpSpLocks/>
          </p:cNvGrpSpPr>
          <p:nvPr/>
        </p:nvGrpSpPr>
        <p:grpSpPr bwMode="auto">
          <a:xfrm>
            <a:off x="103188" y="-30163"/>
            <a:ext cx="754062" cy="755651"/>
            <a:chOff x="1331640" y="3599148"/>
            <a:chExt cx="756084" cy="756084"/>
          </a:xfrm>
        </p:grpSpPr>
        <p:pic>
          <p:nvPicPr>
            <p:cNvPr id="4814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Box 11"/>
          <p:cNvSpPr txBox="1"/>
          <p:nvPr/>
        </p:nvSpPr>
        <p:spPr>
          <a:xfrm>
            <a:off x="1280592" y="764704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/>
                </a:solidFill>
              </a:rPr>
              <a:t>Застосування правил «тонкої» капіталізації</a:t>
            </a:r>
            <a:endParaRPr lang="uk-UA" sz="2000" b="1" dirty="0">
              <a:solidFill>
                <a:schemeClr val="tx2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345488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9</a:t>
            </a:r>
            <a:endParaRPr lang="uk-UA" sz="1600" dirty="0"/>
          </a:p>
        </p:txBody>
      </p:sp>
      <p:sp>
        <p:nvSpPr>
          <p:cNvPr id="14" name="Місце для вмісту 2"/>
          <p:cNvSpPr txBox="1">
            <a:spLocks/>
          </p:cNvSpPr>
          <p:nvPr/>
        </p:nvSpPr>
        <p:spPr bwMode="auto">
          <a:xfrm>
            <a:off x="194471" y="1268761"/>
            <a:ext cx="9439049" cy="288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 algn="just">
              <a:buFont typeface="Arial" charset="0"/>
              <a:buNone/>
            </a:pPr>
            <a:r>
              <a:rPr lang="uk-UA" sz="1600" b="1" dirty="0" smtClean="0">
                <a:solidFill>
                  <a:srgbClr val="002060"/>
                </a:solidFill>
              </a:rPr>
              <a:t>Встановлюються обмеження щодо врахування для цілей оподаткування витрат на виплату процентів:</a:t>
            </a:r>
          </a:p>
          <a:p>
            <a:pPr algn="just">
              <a:buFont typeface="Wingdings" pitchFamily="2" charset="2"/>
              <a:buChar char="Ø"/>
            </a:pPr>
            <a:r>
              <a:rPr lang="uk-UA" sz="1600" dirty="0" smtClean="0">
                <a:solidFill>
                  <a:srgbClr val="002060"/>
                </a:solidFill>
              </a:rPr>
              <a:t>У разі, коли сума боргових зобов’язань перевищує суму власного капіталу більш ніж в 3,5 рази </a:t>
            </a:r>
            <a:r>
              <a:rPr lang="uk-UA" sz="1600" i="1" dirty="0" smtClean="0">
                <a:solidFill>
                  <a:srgbClr val="002060"/>
                </a:solidFill>
              </a:rPr>
              <a:t>(для фінансових установ та компаній, що займаються виключною лізинговою діяльністю, - більш ніж в 10 разів)</a:t>
            </a:r>
            <a:r>
              <a:rPr lang="uk-UA" sz="1600" dirty="0" smtClean="0">
                <a:solidFill>
                  <a:srgbClr val="002060"/>
                </a:solidFill>
              </a:rPr>
              <a:t> сума </a:t>
            </a:r>
            <a:r>
              <a:rPr lang="ru-RU" sz="1600" dirty="0" err="1" smtClean="0">
                <a:solidFill>
                  <a:srgbClr val="002060"/>
                </a:solidFill>
              </a:rPr>
              <a:t>процентів</a:t>
            </a:r>
            <a:r>
              <a:rPr lang="ru-RU" sz="1600" dirty="0" smtClean="0">
                <a:solidFill>
                  <a:srgbClr val="002060"/>
                </a:solidFill>
              </a:rPr>
              <a:t> та </a:t>
            </a:r>
            <a:r>
              <a:rPr lang="ru-RU" sz="1600" dirty="0" err="1" smtClean="0">
                <a:solidFill>
                  <a:srgbClr val="002060"/>
                </a:solidFill>
              </a:rPr>
              <a:t>інших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дисконтних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доходів</a:t>
            </a:r>
            <a:r>
              <a:rPr lang="ru-RU" sz="1600" dirty="0" smtClean="0">
                <a:solidFill>
                  <a:srgbClr val="002060"/>
                </a:solidFill>
              </a:rPr>
              <a:t> за кредитами</a:t>
            </a:r>
            <a:r>
              <a:rPr lang="uk-UA" sz="1600" dirty="0" smtClean="0">
                <a:solidFill>
                  <a:srgbClr val="002060"/>
                </a:solidFill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</a:rPr>
              <a:t>позиками</a:t>
            </a:r>
            <a:r>
              <a:rPr lang="ru-RU" sz="1600" dirty="0" smtClean="0">
                <a:solidFill>
                  <a:srgbClr val="002060"/>
                </a:solidFill>
              </a:rPr>
              <a:t> та </a:t>
            </a:r>
            <a:r>
              <a:rPr lang="ru-RU" sz="1600" dirty="0" err="1" smtClean="0">
                <a:solidFill>
                  <a:srgbClr val="002060"/>
                </a:solidFill>
              </a:rPr>
              <a:t>іншими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борговими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зобов’язаннями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для </a:t>
            </a:r>
            <a:r>
              <a:rPr lang="ru-RU" sz="1600" dirty="0" err="1" smtClean="0">
                <a:solidFill>
                  <a:srgbClr val="002060"/>
                </a:solidFill>
              </a:rPr>
              <a:t>цілей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оподаткування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обмежується</a:t>
            </a:r>
            <a:r>
              <a:rPr lang="ru-RU" sz="1600" dirty="0" smtClean="0">
                <a:solidFill>
                  <a:srgbClr val="002060"/>
                </a:solidFill>
              </a:rPr>
              <a:t> у </a:t>
            </a:r>
            <a:r>
              <a:rPr lang="ru-RU" sz="1600" dirty="0" err="1" smtClean="0">
                <a:solidFill>
                  <a:srgbClr val="002060"/>
                </a:solidFill>
              </a:rPr>
              <a:t>сумі</a:t>
            </a:r>
            <a:r>
              <a:rPr lang="ru-RU" sz="1600" dirty="0" smtClean="0">
                <a:solidFill>
                  <a:srgbClr val="002060"/>
                </a:solidFill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</a:rPr>
              <a:t>що</a:t>
            </a:r>
            <a:r>
              <a:rPr lang="ru-RU" sz="1600" dirty="0" smtClean="0">
                <a:solidFill>
                  <a:srgbClr val="002060"/>
                </a:solidFill>
              </a:rPr>
              <a:t> не </a:t>
            </a:r>
            <a:r>
              <a:rPr lang="ru-RU" sz="1600" dirty="0" err="1" smtClean="0">
                <a:solidFill>
                  <a:srgbClr val="002060"/>
                </a:solidFill>
              </a:rPr>
              <a:t>перевищує</a:t>
            </a:r>
            <a:r>
              <a:rPr lang="ru-RU" sz="1600" dirty="0" smtClean="0">
                <a:solidFill>
                  <a:srgbClr val="002060"/>
                </a:solidFill>
              </a:rPr>
              <a:t> 50 </a:t>
            </a:r>
            <a:r>
              <a:rPr lang="ru-RU" sz="1600" dirty="0" err="1" smtClean="0">
                <a:solidFill>
                  <a:srgbClr val="002060"/>
                </a:solidFill>
              </a:rPr>
              <a:t>відсотків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суми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прибутку</a:t>
            </a:r>
            <a:r>
              <a:rPr lang="ru-RU" sz="1600" dirty="0" smtClean="0">
                <a:solidFill>
                  <a:srgbClr val="002060"/>
                </a:solidFill>
              </a:rPr>
              <a:t> до </a:t>
            </a:r>
            <a:r>
              <a:rPr lang="ru-RU" sz="1600" dirty="0" err="1" smtClean="0">
                <a:solidFill>
                  <a:srgbClr val="002060"/>
                </a:solidFill>
              </a:rPr>
              <a:t>оподаткування</a:t>
            </a:r>
            <a:r>
              <a:rPr lang="ru-RU" sz="1600" dirty="0" smtClean="0">
                <a:solidFill>
                  <a:srgbClr val="002060"/>
                </a:solidFill>
              </a:rPr>
              <a:t>, </a:t>
            </a:r>
            <a:r>
              <a:rPr lang="ru-RU" sz="1600" dirty="0" err="1" smtClean="0">
                <a:solidFill>
                  <a:srgbClr val="002060"/>
                </a:solidFill>
              </a:rPr>
              <a:t>збільшеної</a:t>
            </a:r>
            <a:r>
              <a:rPr lang="ru-RU" sz="1600" dirty="0" smtClean="0">
                <a:solidFill>
                  <a:srgbClr val="002060"/>
                </a:solidFill>
              </a:rPr>
              <a:t> на суму </a:t>
            </a:r>
            <a:r>
              <a:rPr lang="ru-RU" sz="1600" dirty="0" err="1" smtClean="0">
                <a:solidFill>
                  <a:srgbClr val="002060"/>
                </a:solidFill>
              </a:rPr>
              <a:t>фінансових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витрат</a:t>
            </a:r>
            <a:r>
              <a:rPr lang="ru-RU" sz="1600" dirty="0" smtClean="0">
                <a:solidFill>
                  <a:srgbClr val="002060"/>
                </a:solidFill>
              </a:rPr>
              <a:t> та суму </a:t>
            </a:r>
            <a:r>
              <a:rPr lang="ru-RU" sz="1600" dirty="0" err="1" smtClean="0">
                <a:solidFill>
                  <a:srgbClr val="002060"/>
                </a:solidFill>
              </a:rPr>
              <a:t>амортизаційних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</a:rPr>
              <a:t>відрахувань</a:t>
            </a:r>
            <a:r>
              <a:rPr lang="ru-RU" sz="1600" dirty="0" smtClean="0">
                <a:solidFill>
                  <a:srgbClr val="002060"/>
                </a:solidFill>
              </a:rPr>
              <a:t> (</a:t>
            </a:r>
            <a:r>
              <a:rPr lang="en-US" sz="1600" dirty="0" smtClean="0">
                <a:solidFill>
                  <a:srgbClr val="002060"/>
                </a:solidFill>
              </a:rPr>
              <a:t>EBITDA).</a:t>
            </a:r>
            <a:endParaRPr lang="uk-UA" sz="1600" dirty="0" smtClean="0">
              <a:solidFill>
                <a:srgbClr val="002060"/>
              </a:solidFill>
            </a:endParaRP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uk-UA" sz="1600" dirty="0" smtClean="0">
                <a:solidFill>
                  <a:srgbClr val="002060"/>
                </a:solidFill>
              </a:rPr>
              <a:t>Проценти, які перевищують суму обмеження можуть бути враховані у майбутніх звітних періодах у складі боргових витрат у сумі, зменшеній щорічно на 5 відсотків до повного її погашення.</a:t>
            </a:r>
          </a:p>
          <a:p>
            <a:pPr algn="just"/>
            <a:endParaRPr lang="uk-UA" sz="1600" dirty="0" smtClean="0">
              <a:solidFill>
                <a:srgbClr val="002060"/>
              </a:solidFill>
            </a:endParaRPr>
          </a:p>
          <a:p>
            <a:pPr algn="just"/>
            <a:endParaRPr lang="uk-UA" sz="16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15" name="Таблиця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194049"/>
              </p:ext>
            </p:extLst>
          </p:nvPr>
        </p:nvGraphicFramePr>
        <p:xfrm>
          <a:off x="812539" y="4576701"/>
          <a:ext cx="8280921" cy="1948643"/>
        </p:xfrm>
        <a:graphic>
          <a:graphicData uri="http://schemas.openxmlformats.org/drawingml/2006/table">
            <a:tbl>
              <a:tblPr firstRow="1" firstCol="1" bandRow="1"/>
              <a:tblGrid>
                <a:gridCol w="2760307"/>
                <a:gridCol w="2760307"/>
                <a:gridCol w="2760307"/>
              </a:tblGrid>
              <a:tr h="6495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Обмеження за </a:t>
                      </a:r>
                      <a:r>
                        <a:rPr lang="en-US" sz="16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EBITDA</a:t>
                      </a:r>
                      <a:endParaRPr lang="uk-UA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Обмеження за співвідношенням до капіталу</a:t>
                      </a:r>
                      <a:endParaRPr lang="uk-UA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Можливість застосування до непов’язаних осіб</a:t>
                      </a:r>
                      <a:endParaRPr lang="uk-UA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2990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Греція, Іспанія, Італія, Латвія, Німеччина, Португалія, Фінляндія, Франція, США</a:t>
                      </a:r>
                      <a:endParaRPr lang="uk-UA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948815" algn="r"/>
                        </a:tabLst>
                      </a:pPr>
                      <a:r>
                        <a:rPr lang="uk-UA" sz="16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Бельгія, </a:t>
                      </a: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Данія, Литва, Польща, Румунія, Словенія, Угорщина, Франція, Хорватія, Чехія, Японія, США, </a:t>
                      </a:r>
                      <a:r>
                        <a:rPr lang="uk-UA" sz="16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Росія</a:t>
                      </a:r>
                      <a:endParaRPr lang="uk-UA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Бельгія, Велика Британія, Греція, Іспанія, Італія, Латвія, Румунія, Угорщина, Франція, Аргентина</a:t>
                      </a:r>
                      <a:endParaRPr lang="uk-UA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20619" y="4149080"/>
            <a:ext cx="6960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tx2"/>
                </a:solidFill>
              </a:rPr>
              <a:t>Застосування правил «тонкої» капіталізації в країнах світу</a:t>
            </a:r>
            <a:endParaRPr lang="uk-U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11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Місце для вмісту 2"/>
          <p:cNvSpPr txBox="1">
            <a:spLocks/>
          </p:cNvSpPr>
          <p:nvPr/>
        </p:nvSpPr>
        <p:spPr>
          <a:xfrm>
            <a:off x="508000" y="1052513"/>
            <a:ext cx="8915400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b="1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3600" b="1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Місце для вмісту 2"/>
          <p:cNvSpPr>
            <a:spLocks noGrp="1"/>
          </p:cNvSpPr>
          <p:nvPr>
            <p:ph idx="1"/>
          </p:nvPr>
        </p:nvSpPr>
        <p:spPr>
          <a:xfrm>
            <a:off x="951607" y="43408"/>
            <a:ext cx="8897937" cy="649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Реформування єдиного податку</a:t>
            </a:r>
          </a:p>
        </p:txBody>
      </p:sp>
      <p:sp>
        <p:nvSpPr>
          <p:cNvPr id="27" name="Прямокутник 1"/>
          <p:cNvSpPr/>
          <p:nvPr/>
        </p:nvSpPr>
        <p:spPr>
          <a:xfrm>
            <a:off x="736600" y="3213571"/>
            <a:ext cx="8537575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33338" y="69373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Пряма сполучна лінія 11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9194" name="TextBox 5"/>
          <p:cNvSpPr txBox="1">
            <a:spLocks noChangeArrowheads="1"/>
          </p:cNvSpPr>
          <p:nvPr/>
        </p:nvSpPr>
        <p:spPr bwMode="auto">
          <a:xfrm>
            <a:off x="-33338" y="6777038"/>
            <a:ext cx="9939338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49196" name="Групувати 8"/>
          <p:cNvGrpSpPr>
            <a:grpSpLocks/>
          </p:cNvGrpSpPr>
          <p:nvPr/>
        </p:nvGrpSpPr>
        <p:grpSpPr bwMode="auto">
          <a:xfrm>
            <a:off x="103188" y="-30163"/>
            <a:ext cx="754062" cy="755651"/>
            <a:chOff x="1331640" y="3599148"/>
            <a:chExt cx="756084" cy="756084"/>
          </a:xfrm>
        </p:grpSpPr>
        <p:pic>
          <p:nvPicPr>
            <p:cNvPr id="49198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199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Прямокутник 15"/>
          <p:cNvSpPr/>
          <p:nvPr/>
        </p:nvSpPr>
        <p:spPr>
          <a:xfrm>
            <a:off x="1784648" y="720815"/>
            <a:ext cx="1608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u="sng" dirty="0" smtClean="0">
                <a:solidFill>
                  <a:srgbClr val="002060"/>
                </a:solidFill>
              </a:rPr>
              <a:t>Чинні </a:t>
            </a:r>
            <a:r>
              <a:rPr lang="uk-UA" b="1" i="1" u="sng" dirty="0">
                <a:solidFill>
                  <a:srgbClr val="002060"/>
                </a:solidFill>
              </a:rPr>
              <a:t>умови</a:t>
            </a:r>
            <a:endParaRPr lang="uk-UA" dirty="0">
              <a:solidFill>
                <a:srgbClr val="002060"/>
              </a:solidFill>
            </a:endParaRPr>
          </a:p>
        </p:txBody>
      </p:sp>
      <p:graphicFrame>
        <p:nvGraphicFramePr>
          <p:cNvPr id="17" name="Таблиця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631168"/>
              </p:ext>
            </p:extLst>
          </p:nvPr>
        </p:nvGraphicFramePr>
        <p:xfrm>
          <a:off x="56456" y="1196752"/>
          <a:ext cx="4948931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540"/>
                <a:gridCol w="1275764"/>
                <a:gridCol w="2212627"/>
              </a:tblGrid>
              <a:tr h="6123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i="1" u="none" dirty="0"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Групи </a:t>
                      </a:r>
                      <a:r>
                        <a:rPr lang="uk-UA" sz="1300" i="1" u="none" dirty="0" smtClean="0"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платників</a:t>
                      </a:r>
                      <a:endParaRPr lang="uk-UA" sz="1300" i="1" u="none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i="1" u="none" dirty="0"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Річний обсяг доходу</a:t>
                      </a:r>
                      <a:endParaRPr lang="uk-UA" sz="1300" i="1" u="none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i="1" u="none" dirty="0"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Ставка</a:t>
                      </a:r>
                      <a:endParaRPr lang="uk-UA" sz="1300" i="1" u="none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0644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1 група:</a:t>
                      </a: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 </a:t>
                      </a:r>
                      <a:b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</a:b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Фізичні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до 150 тис. грн.</a:t>
                      </a:r>
                      <a:endParaRPr lang="uk-UA" sz="1300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1%-10%  МЗП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(12 грн.-122 грн</a:t>
                      </a:r>
                      <a:r>
                        <a:rPr lang="uk-UA" sz="1300" dirty="0" smtClean="0">
                          <a:effectLst/>
                          <a:latin typeface="+mn-lt"/>
                          <a:cs typeface="Calibri" pitchFamily="34" charset="0"/>
                        </a:rPr>
                        <a:t>.)</a:t>
                      </a:r>
                      <a:endParaRPr lang="uk-UA" sz="1300" dirty="0"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</a:tr>
              <a:tr h="706448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2 група: </a:t>
                      </a:r>
                      <a:b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</a:b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Фізичні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до 1 млн. грн.</a:t>
                      </a:r>
                      <a:endParaRPr lang="uk-UA" sz="1300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effectLst/>
                          <a:latin typeface="+mn-lt"/>
                          <a:cs typeface="Calibri" pitchFamily="34" charset="0"/>
                        </a:rPr>
                        <a:t>2</a:t>
                      </a: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%-20%  МЗП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(24 грн.-244 грн</a:t>
                      </a:r>
                      <a:r>
                        <a:rPr lang="uk-UA" sz="1300" dirty="0" smtClean="0">
                          <a:effectLst/>
                          <a:latin typeface="+mn-lt"/>
                          <a:cs typeface="Calibri" pitchFamily="34" charset="0"/>
                        </a:rPr>
                        <a:t>.)</a:t>
                      </a:r>
                      <a:endParaRPr lang="uk-UA" sz="1300" dirty="0">
                        <a:effectLst/>
                        <a:latin typeface="+mn-lt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</a:tr>
              <a:tr h="796634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3 група:</a:t>
                      </a: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 </a:t>
                      </a:r>
                      <a:b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</a:b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Фізичні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до </a:t>
                      </a:r>
                      <a:r>
                        <a:rPr lang="ru-RU" sz="1300" dirty="0">
                          <a:effectLst/>
                          <a:latin typeface="+mj-lt"/>
                          <a:cs typeface="Calibri" pitchFamily="34" charset="0"/>
                        </a:rPr>
                        <a:t>3</a:t>
                      </a: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 млн. грн.</a:t>
                      </a:r>
                      <a:endParaRPr lang="uk-UA" sz="1300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3% доходу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 – у разі сплати </a:t>
                      </a:r>
                      <a:r>
                        <a:rPr lang="uk-UA" sz="1300" dirty="0" smtClean="0">
                          <a:effectLst/>
                          <a:latin typeface="+mn-lt"/>
                          <a:cs typeface="Calibri" pitchFamily="34" charset="0"/>
                        </a:rPr>
                        <a:t>ПДВ;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effectLst/>
                          <a:latin typeface="+mn-lt"/>
                          <a:cs typeface="Calibri" pitchFamily="34" charset="0"/>
                        </a:rPr>
                        <a:t>5</a:t>
                      </a: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% доходу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  – без сплати ПДВ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</a:tr>
              <a:tr h="842010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4 група: </a:t>
                      </a:r>
                      <a:b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</a:b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Юридичні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до 5  млн.  грн. </a:t>
                      </a:r>
                      <a:endParaRPr lang="uk-UA" sz="1300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3% доходу 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– у разі </a:t>
                      </a:r>
                      <a:r>
                        <a:rPr lang="uk-UA" sz="1300" dirty="0" smtClean="0">
                          <a:effectLst/>
                          <a:latin typeface="+mn-lt"/>
                          <a:cs typeface="Calibri" pitchFamily="34" charset="0"/>
                        </a:rPr>
                        <a:t>сплати ПДВ;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5% доходу  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– без сплати ПДВ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</a:tr>
              <a:tr h="808383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5 група:</a:t>
                      </a: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 </a:t>
                      </a:r>
                      <a:b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</a:b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Фізичні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до 20 млн. грн.</a:t>
                      </a:r>
                      <a:endParaRPr lang="uk-UA" sz="1300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5% доходу 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– у разі сплати </a:t>
                      </a:r>
                      <a:r>
                        <a:rPr lang="uk-UA" sz="1300" dirty="0" smtClean="0">
                          <a:effectLst/>
                          <a:latin typeface="+mn-lt"/>
                          <a:cs typeface="Calibri" pitchFamily="34" charset="0"/>
                        </a:rPr>
                        <a:t>ПДВ;</a:t>
                      </a:r>
                      <a:endParaRPr lang="uk-UA" sz="1300" dirty="0">
                        <a:effectLst/>
                        <a:latin typeface="+mn-lt"/>
                        <a:cs typeface="Calibri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7% доходу  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– без сплати ПДВ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</a:tr>
              <a:tr h="784289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6 група: </a:t>
                      </a:r>
                      <a:b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</a:b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j-lt"/>
                          <a:cs typeface="Calibri" pitchFamily="34" charset="0"/>
                        </a:rPr>
                        <a:t>Юридичні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j-lt"/>
                        <a:cs typeface="Calibri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до 20  </a:t>
                      </a:r>
                      <a:r>
                        <a:rPr lang="uk-UA" sz="1300" dirty="0" smtClean="0">
                          <a:effectLst/>
                          <a:latin typeface="+mj-lt"/>
                          <a:cs typeface="Calibri" pitchFamily="34" charset="0"/>
                        </a:rPr>
                        <a:t>млн. </a:t>
                      </a:r>
                      <a:r>
                        <a:rPr lang="uk-UA" sz="1300" dirty="0">
                          <a:effectLst/>
                          <a:latin typeface="+mj-lt"/>
                          <a:cs typeface="Calibri" pitchFamily="34" charset="0"/>
                        </a:rPr>
                        <a:t>грн. </a:t>
                      </a:r>
                      <a:endParaRPr lang="uk-UA" sz="1300" dirty="0">
                        <a:effectLst/>
                        <a:latin typeface="+mj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5% доходу 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– у разі сплати </a:t>
                      </a:r>
                      <a:r>
                        <a:rPr lang="uk-UA" sz="1300" dirty="0" smtClean="0">
                          <a:effectLst/>
                          <a:latin typeface="+mn-lt"/>
                          <a:cs typeface="Calibri" pitchFamily="34" charset="0"/>
                        </a:rPr>
                        <a:t>ПДВ;</a:t>
                      </a:r>
                      <a:endParaRPr lang="uk-UA" sz="1300" dirty="0">
                        <a:effectLst/>
                        <a:latin typeface="+mn-lt"/>
                        <a:cs typeface="Calibri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  <a:cs typeface="Calibri" pitchFamily="34" charset="0"/>
                        </a:rPr>
                        <a:t>7% доходу</a:t>
                      </a:r>
                      <a:r>
                        <a:rPr lang="uk-UA" sz="1300" dirty="0">
                          <a:effectLst/>
                          <a:latin typeface="+mn-lt"/>
                          <a:cs typeface="Calibri" pitchFamily="34" charset="0"/>
                        </a:rPr>
                        <a:t> – без сплати ПДВ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Calibri" pitchFamily="34" charset="0"/>
                      </a:endParaRPr>
                    </a:p>
                  </a:txBody>
                  <a:tcPr marL="74295" marR="74295" marT="0" marB="0" anchor="ctr"/>
                </a:tc>
              </a:tr>
            </a:tbl>
          </a:graphicData>
        </a:graphic>
      </p:graphicFrame>
      <p:sp>
        <p:nvSpPr>
          <p:cNvPr id="14" name="Прямокутник 13"/>
          <p:cNvSpPr/>
          <p:nvPr/>
        </p:nvSpPr>
        <p:spPr>
          <a:xfrm>
            <a:off x="6537176" y="764704"/>
            <a:ext cx="1920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u="sng" dirty="0" smtClean="0">
                <a:solidFill>
                  <a:srgbClr val="002060"/>
                </a:solidFill>
              </a:rPr>
              <a:t>Пропонується</a:t>
            </a:r>
            <a:endParaRPr lang="uk-UA" dirty="0">
              <a:solidFill>
                <a:srgbClr val="002060"/>
              </a:solidFill>
            </a:endParaRPr>
          </a:p>
        </p:txBody>
      </p:sp>
      <p:graphicFrame>
        <p:nvGraphicFramePr>
          <p:cNvPr id="18" name="Місце для вмісту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2335239"/>
              </p:ext>
            </p:extLst>
          </p:nvPr>
        </p:nvGraphicFramePr>
        <p:xfrm>
          <a:off x="5097016" y="1196752"/>
          <a:ext cx="4736976" cy="4195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2315"/>
                <a:gridCol w="1299512"/>
                <a:gridCol w="1605149"/>
              </a:tblGrid>
              <a:tr h="607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300" b="1" i="1" u="none" kern="1200" dirty="0">
                          <a:solidFill>
                            <a:schemeClr val="lt1"/>
                          </a:solidFill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Групи платників</a:t>
                      </a: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i="1" u="none" kern="1200" dirty="0">
                          <a:solidFill>
                            <a:schemeClr val="lt1"/>
                          </a:solidFill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Річний обсяг доходу</a:t>
                      </a: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i="1" u="none" kern="1200" dirty="0">
                          <a:solidFill>
                            <a:schemeClr val="lt1"/>
                          </a:solidFill>
                          <a:effectLst/>
                          <a:latin typeface="+mj-lt"/>
                          <a:ea typeface="Calibri"/>
                          <a:cs typeface="Calibri" pitchFamily="34" charset="0"/>
                        </a:rPr>
                        <a:t>Ставка</a:t>
                      </a: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8835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1 група:</a:t>
                      </a: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b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Фізичні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</a:rPr>
                        <a:t>до 300 тис. грн.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</a:rPr>
                        <a:t>до 10%  МЗП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</a:rPr>
                        <a:t>(121,8 грн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.) </a:t>
                      </a:r>
                      <a:endParaRPr lang="uk-UA" sz="130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504056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2 група: </a:t>
                      </a:r>
                      <a:br>
                        <a:rPr lang="uk-UA" sz="13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Фізичні особи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45" marR="91445" marT="45714" marB="45714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</a:rPr>
                        <a:t>до 1,5 млн. грн.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</a:rPr>
                        <a:t>до 20%  МЗП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</a:rPr>
                        <a:t>(243,6 грн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.) </a:t>
                      </a:r>
                      <a:r>
                        <a:rPr lang="uk-UA" sz="1300" dirty="0">
                          <a:effectLst/>
                          <a:latin typeface="+mn-lt"/>
                        </a:rPr>
                        <a:t> 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1063172"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uk-UA" sz="1300" b="1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3 група:</a:t>
                      </a: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b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</a:br>
                      <a:r>
                        <a:rPr lang="uk-UA" sz="13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Фізичні і юридичні особи </a:t>
                      </a:r>
                      <a:endParaRPr lang="en-US" sz="13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</a:rPr>
                        <a:t>до </a:t>
                      </a:r>
                      <a:r>
                        <a:rPr lang="ru-RU" sz="1300" dirty="0">
                          <a:effectLst/>
                          <a:latin typeface="+mn-lt"/>
                        </a:rPr>
                        <a:t>20</a:t>
                      </a:r>
                      <a:r>
                        <a:rPr lang="uk-UA" sz="1300" dirty="0">
                          <a:effectLst/>
                          <a:latin typeface="+mn-lt"/>
                        </a:rPr>
                        <a:t> млн. грн.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</a:rPr>
                        <a:t>2% доходу </a:t>
                      </a:r>
                      <a:r>
                        <a:rPr lang="uk-UA" sz="1300" dirty="0">
                          <a:effectLst/>
                          <a:latin typeface="+mn-lt"/>
                        </a:rPr>
                        <a:t>– у разі сплати 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ПДВ;</a:t>
                      </a:r>
                      <a:endParaRPr lang="uk-UA" sz="130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 smtClean="0">
                          <a:effectLst/>
                          <a:latin typeface="+mn-lt"/>
                        </a:rPr>
                        <a:t>4</a:t>
                      </a:r>
                      <a:r>
                        <a:rPr lang="uk-UA" sz="1300" b="1" dirty="0">
                          <a:effectLst/>
                          <a:latin typeface="+mn-lt"/>
                        </a:rPr>
                        <a:t>% доходу</a:t>
                      </a:r>
                      <a:r>
                        <a:rPr lang="uk-UA" sz="1300" dirty="0">
                          <a:effectLst/>
                          <a:latin typeface="+mn-lt"/>
                        </a:rPr>
                        <a:t> – без сплати 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ПДВ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  <a:tr h="9518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4 група: </a:t>
                      </a:r>
                      <a:r>
                        <a:rPr lang="uk-UA" sz="13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Сільськогосподарські товаровиробники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+mn-lt"/>
                        </a:rPr>
                        <a:t>75 % і більше - частка </a:t>
                      </a:r>
                      <a:r>
                        <a:rPr lang="uk-UA" sz="1300" dirty="0" err="1" smtClean="0">
                          <a:effectLst/>
                          <a:latin typeface="+mn-lt"/>
                        </a:rPr>
                        <a:t>сільгосптоваро-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 виробництва </a:t>
                      </a:r>
                      <a:endParaRPr lang="uk-UA" sz="13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300" b="1" dirty="0">
                          <a:effectLst/>
                          <a:latin typeface="+mn-lt"/>
                        </a:rPr>
                        <a:t>від </a:t>
                      </a:r>
                      <a:r>
                        <a:rPr lang="uk-UA" sz="1300" b="1" dirty="0" smtClean="0">
                          <a:effectLst/>
                          <a:latin typeface="+mn-lt"/>
                        </a:rPr>
                        <a:t>0,03 </a:t>
                      </a:r>
                      <a:r>
                        <a:rPr lang="uk-UA" sz="1300" b="1" dirty="0">
                          <a:effectLst/>
                          <a:latin typeface="+mn-lt"/>
                        </a:rPr>
                        <a:t>% до 1% </a:t>
                      </a:r>
                      <a:r>
                        <a:rPr lang="uk-UA" sz="1300" dirty="0">
                          <a:effectLst/>
                          <a:latin typeface="+mn-lt"/>
                        </a:rPr>
                        <a:t>за 1 га 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нормативної</a:t>
                      </a:r>
                      <a:r>
                        <a:rPr lang="uk-UA" sz="1300" baseline="0" dirty="0" smtClean="0">
                          <a:effectLst/>
                          <a:latin typeface="+mn-lt"/>
                        </a:rPr>
                        <a:t> грошової оцінки</a:t>
                      </a:r>
                      <a:r>
                        <a:rPr lang="uk-UA" sz="13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uk-UA" sz="1300" dirty="0">
                          <a:effectLst/>
                          <a:latin typeface="+mn-lt"/>
                        </a:rPr>
                        <a:t>землі </a:t>
                      </a:r>
                      <a:r>
                        <a:rPr lang="uk-UA" sz="1200" i="1" dirty="0">
                          <a:effectLst/>
                          <a:latin typeface="+mn-lt"/>
                        </a:rPr>
                        <a:t>(в залежності від її категорії та розташування)</a:t>
                      </a:r>
                      <a:endParaRPr lang="uk-UA" sz="1200" i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4295" marR="74295" marT="0" marB="0"/>
                </a:tc>
              </a:tr>
            </a:tbl>
          </a:graphicData>
        </a:graphic>
      </p:graphicFrame>
      <p:sp>
        <p:nvSpPr>
          <p:cNvPr id="20" name="Овал 19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10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96575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2"/>
          <p:cNvSpPr txBox="1">
            <a:spLocks/>
          </p:cNvSpPr>
          <p:nvPr/>
        </p:nvSpPr>
        <p:spPr bwMode="auto">
          <a:xfrm>
            <a:off x="879599" y="44624"/>
            <a:ext cx="8897937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Arial" charset="0"/>
              <a:buNone/>
              <a:defRPr/>
            </a:pP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Реформа єдиного соціального внеску</a:t>
            </a:r>
          </a:p>
        </p:txBody>
      </p:sp>
      <p:grpSp>
        <p:nvGrpSpPr>
          <p:cNvPr id="9" name="Групувати 8"/>
          <p:cNvGrpSpPr>
            <a:grpSpLocks/>
          </p:cNvGrpSpPr>
          <p:nvPr/>
        </p:nvGrpSpPr>
        <p:grpSpPr bwMode="auto">
          <a:xfrm>
            <a:off x="95253" y="-30162"/>
            <a:ext cx="757238" cy="755651"/>
            <a:chOff x="1331640" y="3599148"/>
            <a:chExt cx="756084" cy="756084"/>
          </a:xfrm>
        </p:grpSpPr>
        <p:pic>
          <p:nvPicPr>
            <p:cNvPr id="1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2" name="Пряма сполучна лінія 11"/>
          <p:cNvCxnSpPr/>
          <p:nvPr/>
        </p:nvCxnSpPr>
        <p:spPr>
          <a:xfrm>
            <a:off x="0" y="692696"/>
            <a:ext cx="9923463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-30159" y="6777038"/>
            <a:ext cx="9936163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11</a:t>
            </a:r>
            <a:endParaRPr lang="uk-UA" sz="16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55334" y="1065893"/>
            <a:ext cx="966501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Arial" pitchFamily="34" charset="0"/>
              </a:rPr>
              <a:t>Податкове навантаження на заробітну плату в Україні та країнах ОЕСР (2013)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Times New Roman" pitchFamily="18" charset="0"/>
              </a:rPr>
              <a:t> 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pic>
        <p:nvPicPr>
          <p:cNvPr id="307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41" y="1688709"/>
            <a:ext cx="9344079" cy="4428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44358" y="6191726"/>
            <a:ext cx="362852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49263" algn="l"/>
                <a:tab pos="457200" algn="l"/>
              </a:tabLst>
            </a:pPr>
            <a:r>
              <a: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Arial" pitchFamily="34" charset="0"/>
              </a:rPr>
              <a:t>Джерело: ОЕСР та розрахунки експертів ДБП МВФ</a:t>
            </a:r>
            <a:endParaRPr kumimoji="0" lang="uk-UA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49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2"/>
          <p:cNvSpPr txBox="1">
            <a:spLocks/>
          </p:cNvSpPr>
          <p:nvPr/>
        </p:nvSpPr>
        <p:spPr bwMode="auto">
          <a:xfrm>
            <a:off x="879599" y="44624"/>
            <a:ext cx="8897937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Arial" charset="0"/>
              <a:buNone/>
              <a:defRPr/>
            </a:pP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Реформа єдиного соціального внеску</a:t>
            </a:r>
          </a:p>
        </p:txBody>
      </p:sp>
      <p:grpSp>
        <p:nvGrpSpPr>
          <p:cNvPr id="9" name="Групувати 8"/>
          <p:cNvGrpSpPr>
            <a:grpSpLocks/>
          </p:cNvGrpSpPr>
          <p:nvPr/>
        </p:nvGrpSpPr>
        <p:grpSpPr bwMode="auto">
          <a:xfrm>
            <a:off x="95253" y="-30162"/>
            <a:ext cx="757238" cy="755651"/>
            <a:chOff x="1331640" y="3599148"/>
            <a:chExt cx="756084" cy="756084"/>
          </a:xfrm>
        </p:grpSpPr>
        <p:pic>
          <p:nvPicPr>
            <p:cNvPr id="1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2" name="Пряма сполучна лінія 11"/>
          <p:cNvCxnSpPr/>
          <p:nvPr/>
        </p:nvCxnSpPr>
        <p:spPr>
          <a:xfrm>
            <a:off x="0" y="692696"/>
            <a:ext cx="9923463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-30159" y="6777038"/>
            <a:ext cx="9936163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12</a:t>
            </a:r>
            <a:endParaRPr lang="uk-UA" sz="16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0703" y="1124744"/>
            <a:ext cx="884428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Arial" pitchFamily="34" charset="0"/>
              </a:rPr>
              <a:t>Навантаження ЄСВ 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Arial" pitchFamily="34" charset="0"/>
              </a:rPr>
              <a:t>на заробітну плату в Україні та країнах ОЕСР (2013)</a:t>
            </a:r>
            <a:r>
              <a:rPr kumimoji="0" lang="uk-UA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Times New Roman" pitchFamily="18" charset="0"/>
              </a:rPr>
              <a:t> </a:t>
            </a:r>
            <a:endParaRPr kumimoji="0" lang="uk-UA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  <p:pic>
        <p:nvPicPr>
          <p:cNvPr id="409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4" y="1772816"/>
            <a:ext cx="9680149" cy="4285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28464" y="6165304"/>
            <a:ext cx="36864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457200" algn="l"/>
              </a:tabLst>
            </a:pPr>
            <a:r>
              <a: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SimSun" pitchFamily="2" charset="-122"/>
                <a:cs typeface="Arial" pitchFamily="34" charset="0"/>
              </a:rPr>
              <a:t>Джерело: ОЕСР та розрахунки експертів ДБП МВФ</a:t>
            </a:r>
            <a:r>
              <a: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549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Місце для вмісту 2"/>
          <p:cNvSpPr>
            <a:spLocks noGrp="1"/>
          </p:cNvSpPr>
          <p:nvPr>
            <p:ph idx="1"/>
          </p:nvPr>
        </p:nvSpPr>
        <p:spPr>
          <a:xfrm>
            <a:off x="272480" y="835496"/>
            <a:ext cx="8897937" cy="433264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Нарахування роботодавцем</a:t>
            </a:r>
          </a:p>
        </p:txBody>
      </p:sp>
      <p:sp>
        <p:nvSpPr>
          <p:cNvPr id="30" name="Прямокутник 1"/>
          <p:cNvSpPr/>
          <p:nvPr/>
        </p:nvSpPr>
        <p:spPr>
          <a:xfrm>
            <a:off x="776536" y="1412776"/>
            <a:ext cx="3024336" cy="77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Діюча ставка ЄСВ </a:t>
            </a:r>
            <a:r>
              <a:rPr lang="uk-UA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середньозважена</a:t>
            </a:r>
            <a:r>
              <a:rPr lang="uk-UA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536348"/>
              </p:ext>
            </p:extLst>
          </p:nvPr>
        </p:nvGraphicFramePr>
        <p:xfrm>
          <a:off x="5028188" y="2122601"/>
          <a:ext cx="4713634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3634"/>
              </a:tblGrid>
              <a:tr h="1910933"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4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</a:p>
                    <a:p>
                      <a:pPr marL="285750" indent="-285750" algn="ctr"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uk-UA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суми місячного доходу </a:t>
                      </a:r>
                      <a:r>
                        <a:rPr lang="uk-UA" sz="15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 1 МЗП</a:t>
                      </a:r>
                    </a:p>
                    <a:p>
                      <a:pPr marL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(до 1218 грн.) </a:t>
                      </a:r>
                      <a:r>
                        <a:rPr lang="uk-UA" sz="15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база для нарахування 1 МЗП</a:t>
                      </a:r>
                      <a:endParaRPr lang="uk-UA" sz="1500" b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marR="0" indent="-2857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uk-UA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суми місячного доходу </a:t>
                      </a:r>
                      <a:r>
                        <a:rPr lang="uk-UA" sz="15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 </a:t>
                      </a:r>
                      <a:r>
                        <a:rPr lang="uk-UA" sz="1500" b="1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до 2 МЗП </a:t>
                      </a:r>
                      <a:r>
                        <a:rPr lang="uk-UA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(1218 – 2436 грн.) </a:t>
                      </a:r>
                      <a:r>
                        <a:rPr lang="uk-UA" sz="15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база для нарахування фактично нарахована зарплата </a:t>
                      </a:r>
                      <a:endParaRPr lang="uk-UA" sz="1500" b="0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123658"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4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  <a:p>
                      <a:pPr algn="ctr"/>
                      <a:r>
                        <a:rPr lang="uk-UA" sz="15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для суми перевищення місячного доходу</a:t>
                      </a:r>
                      <a:endParaRPr lang="en-US" sz="1500" b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uk-UA" sz="15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понад</a:t>
                      </a:r>
                      <a:r>
                        <a:rPr lang="en-US" sz="15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 </a:t>
                      </a:r>
                      <a:r>
                        <a:rPr lang="uk-UA" sz="15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МЗП </a:t>
                      </a:r>
                      <a:r>
                        <a:rPr lang="en-US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uk-UA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 2436 грн.)</a:t>
                      </a:r>
                      <a:endParaRPr lang="en-US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Прямокутник 1"/>
          <p:cNvSpPr/>
          <p:nvPr/>
        </p:nvSpPr>
        <p:spPr>
          <a:xfrm>
            <a:off x="5169024" y="1432297"/>
            <a:ext cx="4248472" cy="772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2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Запропонована ставка ЄСВ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середньозважена</a:t>
            </a:r>
            <a:r>
              <a:rPr lang="uk-UA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b="1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299185"/>
              </p:ext>
            </p:extLst>
          </p:nvPr>
        </p:nvGraphicFramePr>
        <p:xfrm>
          <a:off x="324326" y="2132852"/>
          <a:ext cx="3872880" cy="3240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880"/>
              </a:tblGrid>
              <a:tr h="3240364"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40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  <a:endParaRPr lang="uk-UA" sz="4000" b="0" i="1" baseline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Місце для вмісту 2"/>
          <p:cNvSpPr txBox="1">
            <a:spLocks/>
          </p:cNvSpPr>
          <p:nvPr/>
        </p:nvSpPr>
        <p:spPr bwMode="auto">
          <a:xfrm>
            <a:off x="879599" y="44624"/>
            <a:ext cx="8897937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Arial" charset="0"/>
              <a:buNone/>
              <a:defRPr/>
            </a:pP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Реформа єдиного соціального внеску</a:t>
            </a:r>
          </a:p>
        </p:txBody>
      </p:sp>
      <p:grpSp>
        <p:nvGrpSpPr>
          <p:cNvPr id="9" name="Групувати 8"/>
          <p:cNvGrpSpPr>
            <a:grpSpLocks/>
          </p:cNvGrpSpPr>
          <p:nvPr/>
        </p:nvGrpSpPr>
        <p:grpSpPr bwMode="auto">
          <a:xfrm>
            <a:off x="95253" y="-30162"/>
            <a:ext cx="757238" cy="755651"/>
            <a:chOff x="1331640" y="3599148"/>
            <a:chExt cx="756084" cy="756084"/>
          </a:xfrm>
        </p:grpSpPr>
        <p:pic>
          <p:nvPicPr>
            <p:cNvPr id="1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2" name="Пряма сполучна лінія 11"/>
          <p:cNvCxnSpPr/>
          <p:nvPr/>
        </p:nvCxnSpPr>
        <p:spPr>
          <a:xfrm>
            <a:off x="0" y="692696"/>
            <a:ext cx="9923463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-30159" y="6777038"/>
            <a:ext cx="9936163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Прямокутник 1"/>
          <p:cNvSpPr/>
          <p:nvPr/>
        </p:nvSpPr>
        <p:spPr>
          <a:xfrm>
            <a:off x="776536" y="5421783"/>
            <a:ext cx="2727325" cy="6715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Зменшення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надходжень ЄСВ</a:t>
            </a:r>
          </a:p>
        </p:txBody>
      </p:sp>
      <p:sp>
        <p:nvSpPr>
          <p:cNvPr id="19" name="Прямокутник 1"/>
          <p:cNvSpPr/>
          <p:nvPr/>
        </p:nvSpPr>
        <p:spPr>
          <a:xfrm>
            <a:off x="3241923" y="5529733"/>
            <a:ext cx="2727325" cy="5635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3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33,3 </a:t>
            </a:r>
            <a:r>
              <a:rPr lang="uk-UA" sz="23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млрд. грн. </a:t>
            </a:r>
          </a:p>
        </p:txBody>
      </p:sp>
      <p:sp>
        <p:nvSpPr>
          <p:cNvPr id="20" name="Прямокутник 1"/>
          <p:cNvSpPr/>
          <p:nvPr/>
        </p:nvSpPr>
        <p:spPr>
          <a:xfrm>
            <a:off x="5897811" y="5421783"/>
            <a:ext cx="2913062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+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b="1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Ресурс для збільшення заробітної плати</a:t>
            </a:r>
          </a:p>
        </p:txBody>
      </p:sp>
      <p:sp>
        <p:nvSpPr>
          <p:cNvPr id="21" name="Овал 20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13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4410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Місце для вмісту 2"/>
          <p:cNvSpPr txBox="1">
            <a:spLocks/>
          </p:cNvSpPr>
          <p:nvPr/>
        </p:nvSpPr>
        <p:spPr bwMode="auto">
          <a:xfrm>
            <a:off x="879599" y="116632"/>
            <a:ext cx="8897937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Arial" charset="0"/>
              <a:buNone/>
              <a:defRPr/>
            </a:pP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Реформа єдиного соціального внеску</a:t>
            </a:r>
          </a:p>
        </p:txBody>
      </p:sp>
      <p:grpSp>
        <p:nvGrpSpPr>
          <p:cNvPr id="9" name="Групувати 8"/>
          <p:cNvGrpSpPr>
            <a:grpSpLocks/>
          </p:cNvGrpSpPr>
          <p:nvPr/>
        </p:nvGrpSpPr>
        <p:grpSpPr bwMode="auto">
          <a:xfrm>
            <a:off x="95253" y="81061"/>
            <a:ext cx="757238" cy="755651"/>
            <a:chOff x="1331640" y="3599148"/>
            <a:chExt cx="756084" cy="756084"/>
          </a:xfrm>
        </p:grpSpPr>
        <p:pic>
          <p:nvPicPr>
            <p:cNvPr id="1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12" name="Пряма сполучна лінія 11"/>
          <p:cNvCxnSpPr/>
          <p:nvPr/>
        </p:nvCxnSpPr>
        <p:spPr>
          <a:xfrm>
            <a:off x="-17461" y="836712"/>
            <a:ext cx="9923463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5" name="Місце для вмісту 2"/>
          <p:cNvSpPr>
            <a:spLocks noGrp="1"/>
          </p:cNvSpPr>
          <p:nvPr>
            <p:ph idx="1"/>
          </p:nvPr>
        </p:nvSpPr>
        <p:spPr>
          <a:xfrm>
            <a:off x="416496" y="980728"/>
            <a:ext cx="8897937" cy="433264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uk-UA" sz="21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Сплата ЄСВ при різних розмірах заробітної плати</a:t>
            </a:r>
          </a:p>
        </p:txBody>
      </p:sp>
      <p:graphicFrame>
        <p:nvGraphicFramePr>
          <p:cNvPr id="16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514767"/>
              </p:ext>
            </p:extLst>
          </p:nvPr>
        </p:nvGraphicFramePr>
        <p:xfrm>
          <a:off x="416496" y="1628800"/>
          <a:ext cx="9217025" cy="4950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3"/>
                <a:gridCol w="2529476"/>
                <a:gridCol w="2871124"/>
                <a:gridCol w="2448272"/>
              </a:tblGrid>
              <a:tr h="129297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Сума місячного доходу</a:t>
                      </a:r>
                    </a:p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грн.</a:t>
                      </a:r>
                      <a:endParaRPr lang="en-US" sz="1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Діюча модель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середньозважена ставка - 41%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грн.</a:t>
                      </a:r>
                      <a:endParaRPr lang="en-US" sz="1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Запропонована модель</a:t>
                      </a:r>
                      <a:endParaRPr lang="en-US" sz="1600" b="1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uk-UA" sz="1600" b="1" i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середньозважені ставки - 41% + 15% (понад 2 МЗП)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грн.</a:t>
                      </a:r>
                      <a:endParaRPr lang="en-US" sz="1600" b="1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Відхилення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грн.</a:t>
                      </a:r>
                      <a:endParaRPr lang="en-US" sz="1600" b="1" kern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algn="ctr" defTabSz="914400" rtl="0" eaLnBrk="1" latinLnBrk="0" hangingPunct="1"/>
                      <a:endParaRPr lang="en-US" sz="1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50000"/>
                      </a:srgbClr>
                    </a:solidFill>
                  </a:tcPr>
                </a:tc>
              </a:tr>
              <a:tr h="721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1 218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(до</a:t>
                      </a:r>
                      <a:r>
                        <a:rPr lang="uk-UA" sz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МЗП</a:t>
                      </a:r>
                    </a:p>
                    <a:p>
                      <a:pPr algn="ctr"/>
                      <a:r>
                        <a:rPr lang="uk-UA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1218 грн. )</a:t>
                      </a:r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</a:tr>
              <a:tr h="7216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(до </a:t>
                      </a:r>
                      <a:r>
                        <a:rPr lang="en-US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uk-UA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МЗП </a:t>
                      </a:r>
                      <a:r>
                        <a:rPr lang="uk-UA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uk-UA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2436 грн.)</a:t>
                      </a:r>
                      <a:endParaRPr 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</a:tr>
              <a:tr h="721663">
                <a:tc>
                  <a:txBody>
                    <a:bodyPr/>
                    <a:lstStyle/>
                    <a:p>
                      <a:pPr algn="ctr"/>
                      <a:r>
                        <a:rPr lang="uk-UA" sz="1800" b="1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3 500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(до </a:t>
                      </a:r>
                      <a:r>
                        <a:rPr lang="uk-UA" sz="1200" b="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МЗП </a:t>
                      </a:r>
                      <a:r>
                        <a:rPr lang="uk-UA" sz="1200" b="1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uk-UA" sz="1200" i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3654 грн.)</a:t>
                      </a:r>
                      <a:endParaRPr lang="en-US" sz="1200" i="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1 435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1 158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- 277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</a:tr>
              <a:tr h="72166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5 000 </a:t>
                      </a:r>
                    </a:p>
                    <a:p>
                      <a:pPr algn="ctr"/>
                      <a:r>
                        <a:rPr lang="ru-RU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(до 5 МЗП - 6090 грн.)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2 050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1 383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- 667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</a:tr>
              <a:tr h="721663"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12 000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(до 10 МЗП - 121800 грн.)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4 920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2 433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8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- 2 487</a:t>
                      </a:r>
                      <a:endParaRPr lang="en-US" sz="18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3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-30159" y="6777038"/>
            <a:ext cx="9936163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cxnSp>
        <p:nvCxnSpPr>
          <p:cNvPr id="14" name="Пряма сполучна лінія 13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14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80361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Місце для вмісту 2"/>
          <p:cNvSpPr>
            <a:spLocks noGrp="1"/>
          </p:cNvSpPr>
          <p:nvPr>
            <p:ph idx="1"/>
          </p:nvPr>
        </p:nvSpPr>
        <p:spPr>
          <a:xfrm>
            <a:off x="992560" y="44624"/>
            <a:ext cx="8897937" cy="64928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Поглиблення прогресивної шкали ПДФО</a:t>
            </a:r>
            <a:endParaRPr lang="uk-UA" sz="2800" b="1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40563" y="3716338"/>
            <a:ext cx="292100" cy="144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кутник 1"/>
          <p:cNvSpPr/>
          <p:nvPr/>
        </p:nvSpPr>
        <p:spPr>
          <a:xfrm>
            <a:off x="560512" y="836712"/>
            <a:ext cx="8753475" cy="2448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lvl="0" algn="just"/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Поглиблення прогресивної шкали податку на доходи фізичних осіб </a:t>
            </a: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для доходів у </a:t>
            </a: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формі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заробітної 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плати, інших заохочувальних та компенсаційних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виплат, </a:t>
            </a:r>
            <a:r>
              <a:rPr lang="uk-UA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виграшу в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лотерею</a:t>
            </a:r>
          </a:p>
          <a:p>
            <a:pPr marL="4763" algn="just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15%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– для доходів до 12,5 тис. грн. на місяць</a:t>
            </a:r>
          </a:p>
          <a:p>
            <a:pPr marL="4763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17%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–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для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доходів від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12,5 тис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 грн. до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42 тис.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грн. на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місяць (з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суми перевищення)</a:t>
            </a:r>
          </a:p>
          <a:p>
            <a:pPr marL="4763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20%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– для доходів від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42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тис. грн. до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83 тис.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грн. на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місяць (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з суми перевищення)</a:t>
            </a:r>
          </a:p>
          <a:p>
            <a:pPr marL="4763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25%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– для доходів понад 83 тис. грн. на місяць (з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суми перевищення)</a:t>
            </a:r>
            <a:endParaRPr lang="uk-UA" sz="16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763" fontAlgn="t">
              <a:spcBef>
                <a:spcPts val="600"/>
              </a:spcBef>
              <a:defRPr/>
            </a:pPr>
            <a:endParaRPr lang="uk-UA" dirty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cxnSp>
        <p:nvCxnSpPr>
          <p:cNvPr id="7" name="Пряма сполучна лінія 6"/>
          <p:cNvCxnSpPr/>
          <p:nvPr/>
        </p:nvCxnSpPr>
        <p:spPr>
          <a:xfrm flipV="1">
            <a:off x="0" y="671514"/>
            <a:ext cx="9906000" cy="2222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-32676" y="6669088"/>
            <a:ext cx="993867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-32676" y="6777038"/>
            <a:ext cx="9938676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uk-UA" sz="100"/>
          </a:p>
        </p:txBody>
      </p:sp>
      <p:grpSp>
        <p:nvGrpSpPr>
          <p:cNvPr id="11" name="Групувати 8"/>
          <p:cNvGrpSpPr>
            <a:grpSpLocks/>
          </p:cNvGrpSpPr>
          <p:nvPr/>
        </p:nvGrpSpPr>
        <p:grpSpPr bwMode="auto">
          <a:xfrm>
            <a:off x="103188" y="-30162"/>
            <a:ext cx="820341" cy="755651"/>
            <a:chOff x="1331640" y="3599148"/>
            <a:chExt cx="756084" cy="756084"/>
          </a:xfrm>
        </p:grpSpPr>
        <p:pic>
          <p:nvPicPr>
            <p:cNvPr id="13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Овал 15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15</a:t>
            </a:r>
            <a:endParaRPr lang="uk-UA" sz="1600" dirty="0"/>
          </a:p>
        </p:txBody>
      </p:sp>
      <p:sp>
        <p:nvSpPr>
          <p:cNvPr id="15" name="Права фігурна дужка 14"/>
          <p:cNvSpPr/>
          <p:nvPr/>
        </p:nvSpPr>
        <p:spPr>
          <a:xfrm>
            <a:off x="8481392" y="2060848"/>
            <a:ext cx="504056" cy="1224136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sz="1200">
              <a:solidFill>
                <a:schemeClr val="tx2"/>
              </a:solidFill>
            </a:endParaRPr>
          </a:p>
        </p:txBody>
      </p:sp>
      <p:sp>
        <p:nvSpPr>
          <p:cNvPr id="17" name="Прямокутник 16"/>
          <p:cNvSpPr/>
          <p:nvPr/>
        </p:nvSpPr>
        <p:spPr>
          <a:xfrm>
            <a:off x="8697416" y="2333606"/>
            <a:ext cx="1316263" cy="663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2"/>
                </a:solidFill>
              </a:rPr>
              <a:t>близько 1,3% платників</a:t>
            </a:r>
            <a:endParaRPr lang="uk-UA" sz="1200" b="1" dirty="0">
              <a:solidFill>
                <a:schemeClr val="tx2"/>
              </a:solidFill>
            </a:endParaRPr>
          </a:p>
        </p:txBody>
      </p:sp>
      <p:sp>
        <p:nvSpPr>
          <p:cNvPr id="18" name="Прямокутник 1"/>
          <p:cNvSpPr/>
          <p:nvPr/>
        </p:nvSpPr>
        <p:spPr>
          <a:xfrm>
            <a:off x="560512" y="3716338"/>
            <a:ext cx="8753475" cy="25921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4763" algn="just" fontAlgn="t">
              <a:spcBef>
                <a:spcPts val="1800"/>
              </a:spcBef>
              <a:defRPr/>
            </a:pP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Запровадження прогресивної шкали податку на доходи фізичних осіб для пасивних доходів </a:t>
            </a:r>
            <a:r>
              <a:rPr lang="uk-UA" i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(проценти, роялті, інвестиційний прибуток)</a:t>
            </a:r>
          </a:p>
          <a:p>
            <a:pPr marL="4763" algn="just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15%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– для доходів до 150 тис. грн. на рік</a:t>
            </a:r>
          </a:p>
          <a:p>
            <a:pPr marL="4763" algn="just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17</a:t>
            </a:r>
            <a:r>
              <a:rPr lang="uk-UA" sz="16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%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– для доходів від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150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тис. грн. до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504 тис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 грн. на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рік (з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суми перевищення)</a:t>
            </a:r>
          </a:p>
          <a:p>
            <a:pPr marL="4763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20%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– для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доходів від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504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тис. грн. до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996 тис.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грн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на 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рік (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з суми перевищення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)</a:t>
            </a:r>
          </a:p>
          <a:p>
            <a:pPr marL="4763" fontAlgn="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16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25%</a:t>
            </a:r>
            <a:r>
              <a:rPr lang="uk-UA" sz="16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– для доходів понад 996 тис. грн. на </a:t>
            </a:r>
            <a:r>
              <a:rPr lang="uk-UA" sz="16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рік (з суми перевищення)</a:t>
            </a:r>
            <a:endParaRPr lang="uk-UA" sz="16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763" fontAlgn="t">
              <a:spcBef>
                <a:spcPts val="600"/>
              </a:spcBef>
              <a:defRPr/>
            </a:pPr>
            <a:endParaRPr lang="uk-UA" sz="1600" dirty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Права фігурна дужка 18"/>
          <p:cNvSpPr/>
          <p:nvPr/>
        </p:nvSpPr>
        <p:spPr>
          <a:xfrm>
            <a:off x="8481392" y="5085184"/>
            <a:ext cx="504056" cy="728259"/>
          </a:xfrm>
          <a:prstGeom prst="rightBrac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 sz="1200">
              <a:solidFill>
                <a:schemeClr val="tx2"/>
              </a:solidFill>
            </a:endParaRPr>
          </a:p>
        </p:txBody>
      </p:sp>
      <p:sp>
        <p:nvSpPr>
          <p:cNvPr id="20" name="Прямокутник 19"/>
          <p:cNvSpPr/>
          <p:nvPr/>
        </p:nvSpPr>
        <p:spPr>
          <a:xfrm>
            <a:off x="8749305" y="5157192"/>
            <a:ext cx="1316263" cy="5842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2"/>
                </a:solidFill>
              </a:rPr>
              <a:t>менше 0,4% громадян</a:t>
            </a:r>
            <a:endParaRPr lang="uk-UA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88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Місце для вмісту 2"/>
          <p:cNvSpPr>
            <a:spLocks noGrp="1"/>
          </p:cNvSpPr>
          <p:nvPr>
            <p:ph idx="1"/>
          </p:nvPr>
        </p:nvSpPr>
        <p:spPr>
          <a:xfrm>
            <a:off x="992560" y="44624"/>
            <a:ext cx="8897937" cy="64928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uk-UA" sz="28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Декларування активів громадянами </a:t>
            </a:r>
            <a:endParaRPr lang="uk-UA" sz="2800" b="1" dirty="0">
              <a:solidFill>
                <a:schemeClr val="accent1">
                  <a:lumMod val="50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40563" y="3716338"/>
            <a:ext cx="292100" cy="144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кутник 1"/>
          <p:cNvSpPr/>
          <p:nvPr/>
        </p:nvSpPr>
        <p:spPr>
          <a:xfrm>
            <a:off x="313558" y="1556891"/>
            <a:ext cx="9176517" cy="30962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4763" algn="just" fontAlgn="t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Загальне 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разове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("нульове") декларування активів громадянами </a:t>
            </a:r>
            <a:r>
              <a:rPr lang="uk-UA" sz="2000" i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(формування "вхідного" залишку для подальшого контролю видатків)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endParaRPr lang="uk-UA" sz="2000" dirty="0" smtClean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763" algn="just" fontAlgn="t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Декларування добровільне – </a:t>
            </a:r>
            <a:r>
              <a:rPr lang="uk-UA" sz="2000" b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обов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’</a:t>
            </a:r>
            <a:r>
              <a:rPr lang="uk-UA" sz="2000" b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язковість</a:t>
            </a:r>
            <a:r>
              <a:rPr lang="uk-UA" sz="20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не передбачається</a:t>
            </a:r>
          </a:p>
          <a:p>
            <a:pPr marL="4763" lvl="1" indent="-4763" algn="just" fontAlgn="t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Податкова 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амністія для добровільно задекларованих 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активів</a:t>
            </a:r>
          </a:p>
          <a:p>
            <a:pPr marL="4763" lvl="1" indent="-4763" algn="just" fontAlgn="t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У разі неподання разової 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декларації для визначення зобов’язань 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за непрямими методами задекларованими 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вважаються вартість активів 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у 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розмірі 200 тисяч гривень та вартість інших активів, які зареєстровані у встановленому законодавством порядку станом на 1 січня 2015 року</a:t>
            </a: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.</a:t>
            </a:r>
            <a:endParaRPr lang="uk-UA" sz="2000" dirty="0">
              <a:solidFill>
                <a:schemeClr val="tx2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marL="4763" lvl="1" indent="-4763" algn="just" fontAlgn="t">
              <a:spcBef>
                <a:spcPts val="600"/>
              </a:spcBef>
              <a:buFont typeface="Wingdings" pitchFamily="2" charset="2"/>
              <a:buChar char="§"/>
              <a:defRPr/>
            </a:pP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Застосування непрямих методів оподаткування доходів у разі коли:  </a:t>
            </a:r>
          </a:p>
        </p:txBody>
      </p:sp>
      <p:cxnSp>
        <p:nvCxnSpPr>
          <p:cNvPr id="7" name="Пряма сполучна лінія 6"/>
          <p:cNvCxnSpPr/>
          <p:nvPr/>
        </p:nvCxnSpPr>
        <p:spPr>
          <a:xfrm flipV="1">
            <a:off x="0" y="671514"/>
            <a:ext cx="9906000" cy="22224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-32676" y="6669088"/>
            <a:ext cx="993867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-32676" y="6777038"/>
            <a:ext cx="9938676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uk-UA" sz="100"/>
          </a:p>
        </p:txBody>
      </p:sp>
      <p:grpSp>
        <p:nvGrpSpPr>
          <p:cNvPr id="11" name="Групувати 8"/>
          <p:cNvGrpSpPr>
            <a:grpSpLocks/>
          </p:cNvGrpSpPr>
          <p:nvPr/>
        </p:nvGrpSpPr>
        <p:grpSpPr bwMode="auto">
          <a:xfrm>
            <a:off x="103188" y="-30162"/>
            <a:ext cx="820341" cy="755651"/>
            <a:chOff x="1331640" y="3599148"/>
            <a:chExt cx="756084" cy="756084"/>
          </a:xfrm>
        </p:grpSpPr>
        <p:pic>
          <p:nvPicPr>
            <p:cNvPr id="13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Прямокутник 1"/>
          <p:cNvSpPr/>
          <p:nvPr/>
        </p:nvSpPr>
        <p:spPr>
          <a:xfrm>
            <a:off x="103188" y="909443"/>
            <a:ext cx="8753475" cy="4856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4763" fontAlgn="t">
              <a:spcBef>
                <a:spcPts val="1200"/>
              </a:spcBef>
              <a:defRPr/>
            </a:pPr>
            <a:r>
              <a:rPr lang="uk-UA" sz="2400" b="1" u="sng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Декларування великих доходів громадянами</a:t>
            </a:r>
          </a:p>
        </p:txBody>
      </p:sp>
      <p:sp>
        <p:nvSpPr>
          <p:cNvPr id="17" name="Прямокутник 1"/>
          <p:cNvSpPr/>
          <p:nvPr/>
        </p:nvSpPr>
        <p:spPr>
          <a:xfrm>
            <a:off x="304630" y="4653136"/>
            <a:ext cx="9176517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747713" lvl="1" indent="-285750" algn="just" fontAlgn="t">
              <a:spcBef>
                <a:spcPts val="600"/>
              </a:spcBef>
              <a:buFontTx/>
              <a:buChar char="-"/>
              <a:defRPr/>
            </a:pPr>
            <a:r>
              <a:rPr lang="uk-UA" sz="1400" dirty="0" smtClean="0">
                <a:solidFill>
                  <a:srgbClr val="002060"/>
                </a:solidFill>
              </a:rPr>
              <a:t>вартість </a:t>
            </a:r>
            <a:r>
              <a:rPr lang="uk-UA" sz="1400" dirty="0">
                <a:solidFill>
                  <a:srgbClr val="002060"/>
                </a:solidFill>
              </a:rPr>
              <a:t>активів, що перебувають у власності платника податків, перевищує суму документально підтверджених та/або задекларованих джерел походження коштів або майна, використаних для придбання таких активів, в </a:t>
            </a:r>
            <a:r>
              <a:rPr lang="uk-UA" sz="1400" dirty="0" smtClean="0">
                <a:solidFill>
                  <a:srgbClr val="002060"/>
                </a:solidFill>
              </a:rPr>
              <a:t>розмірі, </a:t>
            </a:r>
            <a:r>
              <a:rPr lang="uk-UA" sz="1400" dirty="0">
                <a:solidFill>
                  <a:srgbClr val="002060"/>
                </a:solidFill>
              </a:rPr>
              <a:t>що перевищує розмір </a:t>
            </a:r>
            <a:r>
              <a:rPr lang="uk-UA" sz="1400" dirty="0" smtClean="0">
                <a:solidFill>
                  <a:srgbClr val="002060"/>
                </a:solidFill>
              </a:rPr>
              <a:t>40 </a:t>
            </a:r>
            <a:r>
              <a:rPr lang="uk-UA" sz="1400" dirty="0">
                <a:solidFill>
                  <a:srgbClr val="002060"/>
                </a:solidFill>
              </a:rPr>
              <a:t>мінімальних заробітних </a:t>
            </a:r>
            <a:r>
              <a:rPr lang="uk-UA" sz="1400" dirty="0" smtClean="0">
                <a:solidFill>
                  <a:srgbClr val="002060"/>
                </a:solidFill>
              </a:rPr>
              <a:t>плат;</a:t>
            </a:r>
            <a:endParaRPr lang="uk-UA" sz="1400" dirty="0">
              <a:solidFill>
                <a:srgbClr val="002060"/>
              </a:solidFill>
            </a:endParaRPr>
          </a:p>
          <a:p>
            <a:pPr marL="747713" lvl="1" indent="-285750" algn="just" fontAlgn="t">
              <a:spcBef>
                <a:spcPts val="600"/>
              </a:spcBef>
              <a:buFontTx/>
              <a:buChar char="-"/>
              <a:defRPr/>
            </a:pPr>
            <a:r>
              <a:rPr lang="uk-UA" sz="1400" dirty="0" smtClean="0">
                <a:solidFill>
                  <a:srgbClr val="002060"/>
                </a:solidFill>
              </a:rPr>
              <a:t>обсяг </a:t>
            </a:r>
            <a:r>
              <a:rPr lang="uk-UA" sz="1400" dirty="0">
                <a:solidFill>
                  <a:srgbClr val="002060"/>
                </a:solidFill>
              </a:rPr>
              <a:t>здійснених витрат платником податків перевищує суму документально підтверджених та/або задекларованих джерел походження активів, використаних для здійснення таких витрат, в розмірі, що перевищує розмір 40 мінімальних заробітних </a:t>
            </a:r>
            <a:r>
              <a:rPr lang="uk-UA" sz="1400" dirty="0" smtClean="0">
                <a:solidFill>
                  <a:srgbClr val="002060"/>
                </a:solidFill>
              </a:rPr>
              <a:t>плат. </a:t>
            </a:r>
            <a:endParaRPr lang="uk-UA" sz="1400" dirty="0">
              <a:solidFill>
                <a:srgbClr val="00206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16</a:t>
            </a:r>
            <a:endParaRPr lang="uk-UA" sz="16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2175792" y="-747464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39</a:t>
            </a:r>
            <a:r>
              <a:rPr kumimoji="0" lang="uk-UA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.4.2. обсяг здійснених витрат платником податків перевищує суму документально підтверджених та/або задекларованих джерел походження активів, використаних для здійснення таких витрат, в розмірі, визначеному підпунктом 39</a:t>
            </a:r>
            <a:r>
              <a:rPr kumimoji="0" lang="uk-UA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.4.1 цього пункту.</a:t>
            </a:r>
            <a:r>
              <a:rPr kumimoji="0" lang="uk-UA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26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вмісту 2"/>
          <p:cNvSpPr>
            <a:spLocks noGrp="1"/>
          </p:cNvSpPr>
          <p:nvPr>
            <p:ph idx="1"/>
          </p:nvPr>
        </p:nvSpPr>
        <p:spPr>
          <a:xfrm>
            <a:off x="951607" y="44624"/>
            <a:ext cx="8897937" cy="649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Зміцнення фінансової самостійності місцевих бюджетів</a:t>
            </a:r>
          </a:p>
        </p:txBody>
      </p:sp>
      <p:sp>
        <p:nvSpPr>
          <p:cNvPr id="14" name="Прямокутник 1"/>
          <p:cNvSpPr/>
          <p:nvPr/>
        </p:nvSpPr>
        <p:spPr>
          <a:xfrm>
            <a:off x="736600" y="908720"/>
            <a:ext cx="8537575" cy="5762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uk-UA" sz="2200" b="1" u="sng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Акциз із роздрібних продажів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b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(тютюн, алкоголь, пиво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,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пальне)</a:t>
            </a:r>
          </a:p>
        </p:txBody>
      </p:sp>
      <p:cxnSp>
        <p:nvCxnSpPr>
          <p:cNvPr id="12" name="Пряма сполучна лінія 11"/>
          <p:cNvCxnSpPr/>
          <p:nvPr/>
        </p:nvCxnSpPr>
        <p:spPr>
          <a:xfrm>
            <a:off x="0" y="671513"/>
            <a:ext cx="9906000" cy="222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0189" name="TextBox 5"/>
          <p:cNvSpPr txBox="1">
            <a:spLocks noChangeArrowheads="1"/>
          </p:cNvSpPr>
          <p:nvPr/>
        </p:nvSpPr>
        <p:spPr bwMode="auto">
          <a:xfrm>
            <a:off x="0" y="6777038"/>
            <a:ext cx="99060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50191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50193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Прямокутник 1"/>
          <p:cNvSpPr/>
          <p:nvPr/>
        </p:nvSpPr>
        <p:spPr>
          <a:xfrm>
            <a:off x="736600" y="1844825"/>
            <a:ext cx="8824913" cy="37444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Місцевим радам пропонується надати право встановлювати акцизний податок з реалізації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через роздрібну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торгівлю пива, алкогольних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напоїв, тютюнових виробів та палива. </a:t>
            </a:r>
            <a:endParaRPr lang="uk-UA" sz="2400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Ставка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податку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встановлюватиметься місцевими 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радами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 розмірі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від 2% до 5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% від обсягу реалізації </a:t>
            </a:r>
            <a:r>
              <a:rPr lang="uk-UA" sz="24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(за місцем продажу таких товарів</a:t>
            </a:r>
            <a:r>
              <a:rPr lang="uk-UA" sz="2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).</a:t>
            </a:r>
            <a:endParaRPr lang="uk-UA" sz="24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Податок залишається в розпорядженні місцевих </a:t>
            </a: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громад і використовується на потреби громад.</a:t>
            </a:r>
            <a:endParaRPr lang="uk-UA" sz="2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17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96833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вмісту 2"/>
          <p:cNvSpPr>
            <a:spLocks noGrp="1"/>
          </p:cNvSpPr>
          <p:nvPr>
            <p:ph idx="1"/>
          </p:nvPr>
        </p:nvSpPr>
        <p:spPr>
          <a:xfrm>
            <a:off x="951607" y="44624"/>
            <a:ext cx="8897937" cy="649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Зміцнення фінансової самостійності місцевих бюджетів</a:t>
            </a:r>
          </a:p>
        </p:txBody>
      </p:sp>
      <p:sp>
        <p:nvSpPr>
          <p:cNvPr id="30" name="Прямокутник 1"/>
          <p:cNvSpPr/>
          <p:nvPr/>
        </p:nvSpPr>
        <p:spPr>
          <a:xfrm>
            <a:off x="488504" y="764704"/>
            <a:ext cx="42687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uk-UA" sz="2200" b="1" u="sng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Податок на нерухоме майно</a:t>
            </a:r>
            <a: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br>
              <a:rPr lang="uk-UA" sz="22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</a:br>
            <a:r>
              <a:rPr lang="uk-UA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(відмінне від земельних ділянок)</a:t>
            </a:r>
          </a:p>
        </p:txBody>
      </p:sp>
      <p:sp>
        <p:nvSpPr>
          <p:cNvPr id="11" name="Прямокутник 1"/>
          <p:cNvSpPr/>
          <p:nvPr/>
        </p:nvSpPr>
        <p:spPr>
          <a:xfrm>
            <a:off x="513556" y="1484784"/>
            <a:ext cx="9047957" cy="460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База </a:t>
            </a:r>
            <a:r>
              <a:rPr lang="uk-UA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оподаткування включає </a:t>
            </a: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житлову та комерційну </a:t>
            </a:r>
            <a:r>
              <a:rPr lang="uk-UA" sz="2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нерухомість </a:t>
            </a:r>
            <a:r>
              <a:rPr lang="uk-UA" sz="2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(була лише житлова)</a:t>
            </a:r>
            <a:endParaRPr lang="uk-UA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Місцевим радам надаються повноваження самостійно встановлювати:</a:t>
            </a:r>
          </a:p>
          <a:p>
            <a:pPr marL="342900" indent="-342900" algn="just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розмір ставки податку,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але не більше 2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% МЗП (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24,36 грн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.)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uk-UA" sz="2000" baseline="30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рік, в залежності від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місця розташування (зональності) та типів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об’єктів нерухомості;</a:t>
            </a:r>
          </a:p>
          <a:p>
            <a:pPr marL="342900" indent="-342900" algn="just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пільги </a:t>
            </a: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об'єктів </a:t>
            </a:r>
            <a:r>
              <a:rPr lang="uk-UA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житлової нерухомості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що перебувають у власності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фізичних </a:t>
            </a:r>
            <a:r>
              <a:rPr lang="uk-UA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осіб, виходячи з їх майнового стану та рівня доходів, а також  релігійних організацій </a:t>
            </a:r>
            <a:r>
              <a:rPr lang="uk-UA" sz="20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України.</a:t>
            </a:r>
          </a:p>
          <a:p>
            <a:pPr algn="just" fontAlgn="auto">
              <a:spcBef>
                <a:spcPts val="1200"/>
              </a:spcBef>
              <a:spcAft>
                <a:spcPts val="0"/>
              </a:spcAft>
              <a:defRPr/>
            </a:pP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Податок залишається в розпорядженні місцевих громад і використовується на потреби громад.</a:t>
            </a:r>
            <a:endParaRPr lang="uk-UA" sz="2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 сполучна лінія 11"/>
          <p:cNvCxnSpPr/>
          <p:nvPr/>
        </p:nvCxnSpPr>
        <p:spPr>
          <a:xfrm>
            <a:off x="0" y="671513"/>
            <a:ext cx="9906000" cy="222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0189" name="TextBox 5"/>
          <p:cNvSpPr txBox="1">
            <a:spLocks noChangeArrowheads="1"/>
          </p:cNvSpPr>
          <p:nvPr/>
        </p:nvSpPr>
        <p:spPr bwMode="auto">
          <a:xfrm>
            <a:off x="0" y="6777038"/>
            <a:ext cx="99060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50191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50193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Овал 13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18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76116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581" y="725488"/>
            <a:ext cx="10071234" cy="5583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75" y="725488"/>
            <a:ext cx="10094075" cy="5583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Пряма сполучна лінія 4"/>
          <p:cNvCxnSpPr/>
          <p:nvPr/>
        </p:nvCxnSpPr>
        <p:spPr>
          <a:xfrm>
            <a:off x="-32676" y="6669088"/>
            <a:ext cx="9938676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-32676" y="6777038"/>
            <a:ext cx="9938676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uk-UA" sz="100"/>
          </a:p>
        </p:txBody>
      </p:sp>
      <p:grpSp>
        <p:nvGrpSpPr>
          <p:cNvPr id="2054" name="Групувати 8"/>
          <p:cNvGrpSpPr>
            <a:grpSpLocks/>
          </p:cNvGrpSpPr>
          <p:nvPr/>
        </p:nvGrpSpPr>
        <p:grpSpPr bwMode="auto">
          <a:xfrm>
            <a:off x="103188" y="-30162"/>
            <a:ext cx="820341" cy="755651"/>
            <a:chOff x="1331640" y="3599148"/>
            <a:chExt cx="756084" cy="756084"/>
          </a:xfrm>
        </p:grpSpPr>
        <p:pic>
          <p:nvPicPr>
            <p:cNvPr id="2068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9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3" name="Овал 52"/>
          <p:cNvSpPr/>
          <p:nvPr/>
        </p:nvSpPr>
        <p:spPr>
          <a:xfrm>
            <a:off x="9243881" y="6381750"/>
            <a:ext cx="553773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</a:t>
            </a:r>
            <a:endParaRPr lang="uk-UA" sz="1600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442123" y="0"/>
            <a:ext cx="9751083" cy="10982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uk-UA" sz="3400" b="1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Динаміка доходів та видатків</a:t>
            </a:r>
          </a:p>
          <a:p>
            <a:pPr>
              <a:spcBef>
                <a:spcPts val="0"/>
              </a:spcBef>
            </a:pPr>
            <a:r>
              <a:rPr lang="uk-UA" sz="3400" b="1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Державного сектору за 2008-2013 роки</a:t>
            </a:r>
            <a:endParaRPr lang="uk-UA" sz="3400" b="1">
              <a:solidFill>
                <a:srgbClr val="009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74085" y="1196752"/>
            <a:ext cx="10225882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74085" y="1335429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uk-UA" sz="1600" b="1" dirty="0">
                <a:latin typeface="Arial" pitchFamily="34" charset="0"/>
                <a:cs typeface="Arial" pitchFamily="34" charset="0"/>
              </a:rPr>
              <a:t>млрд. грн.</a:t>
            </a: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-27930" y="6212473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2008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688260" y="6212473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200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326442" y="6214646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953000" y="6212473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6669191" y="6212473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8385381" y="6212473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13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161279" y="3212976"/>
            <a:ext cx="117013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-15,4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1754645" y="3129744"/>
            <a:ext cx="117013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-52,9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3378326" y="2564904"/>
            <a:ext cx="117013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-71,0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102192" y="2060848"/>
            <a:ext cx="117013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-29,7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6747199" y="1412776"/>
            <a:ext cx="117013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-54,4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8586215" y="1303665"/>
            <a:ext cx="117013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-62,6</a:t>
            </a:r>
            <a:endParaRPr lang="uk-UA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73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вмісту 2"/>
          <p:cNvSpPr>
            <a:spLocks noGrp="1"/>
          </p:cNvSpPr>
          <p:nvPr>
            <p:ph idx="1"/>
          </p:nvPr>
        </p:nvSpPr>
        <p:spPr>
          <a:xfrm>
            <a:off x="951607" y="146164"/>
            <a:ext cx="8897937" cy="54774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Вирівнювання податкового навантаження</a:t>
            </a:r>
          </a:p>
        </p:txBody>
      </p:sp>
      <p:cxnSp>
        <p:nvCxnSpPr>
          <p:cNvPr id="12" name="Пряма сполучна лінія 11"/>
          <p:cNvCxnSpPr/>
          <p:nvPr/>
        </p:nvCxnSpPr>
        <p:spPr>
          <a:xfrm>
            <a:off x="0" y="671513"/>
            <a:ext cx="9906000" cy="222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0189" name="TextBox 5"/>
          <p:cNvSpPr txBox="1">
            <a:spLocks noChangeArrowheads="1"/>
          </p:cNvSpPr>
          <p:nvPr/>
        </p:nvSpPr>
        <p:spPr bwMode="auto">
          <a:xfrm>
            <a:off x="0" y="6777038"/>
            <a:ext cx="99060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50191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50193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Овал 13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19</a:t>
            </a:r>
            <a:endParaRPr lang="uk-UA" sz="1600" dirty="0"/>
          </a:p>
        </p:txBody>
      </p:sp>
      <p:sp>
        <p:nvSpPr>
          <p:cNvPr id="15" name="Прямокутник 14"/>
          <p:cNvSpPr/>
          <p:nvPr/>
        </p:nvSpPr>
        <p:spPr>
          <a:xfrm>
            <a:off x="1141905" y="836712"/>
            <a:ext cx="7911801" cy="629002"/>
          </a:xfrm>
          <a:prstGeom prst="rect">
            <a:avLst/>
          </a:prstGeom>
          <a:solidFill>
            <a:srgbClr val="CC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</a:rPr>
              <a:t>Вирівнювання фіскального навантаження з плати за користування надрами для газу, який видобувається в Україні </a:t>
            </a:r>
            <a:endParaRPr lang="uk-UA" sz="2000" b="1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4162720" y="3661442"/>
            <a:ext cx="1850695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Фіскальне навантаження </a:t>
            </a:r>
            <a:endParaRPr lang="uk-UA" sz="1200" dirty="0">
              <a:solidFill>
                <a:schemeClr val="tx1"/>
              </a:solidFill>
            </a:endParaRPr>
          </a:p>
        </p:txBody>
      </p:sp>
      <p:sp>
        <p:nvSpPr>
          <p:cNvPr id="17" name="Округлений прямокутник 16"/>
          <p:cNvSpPr/>
          <p:nvPr/>
        </p:nvSpPr>
        <p:spPr>
          <a:xfrm>
            <a:off x="4234481" y="1741243"/>
            <a:ext cx="1582615" cy="3916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</a:rPr>
              <a:t>Умови </a:t>
            </a:r>
          </a:p>
          <a:p>
            <a:pPr algn="ctr"/>
            <a:r>
              <a:rPr lang="uk-UA" sz="1400" dirty="0" smtClean="0">
                <a:solidFill>
                  <a:schemeClr val="tx1"/>
                </a:solidFill>
              </a:rPr>
              <a:t>до 3.08.2014</a:t>
            </a:r>
            <a:endParaRPr lang="uk-UA" sz="1400" dirty="0">
              <a:solidFill>
                <a:schemeClr val="tx1"/>
              </a:solidFill>
            </a:endParaRPr>
          </a:p>
        </p:txBody>
      </p:sp>
      <p:sp>
        <p:nvSpPr>
          <p:cNvPr id="18" name="Блок-схема: підготовка 17"/>
          <p:cNvSpPr/>
          <p:nvPr/>
        </p:nvSpPr>
        <p:spPr>
          <a:xfrm>
            <a:off x="622963" y="1594681"/>
            <a:ext cx="2979650" cy="610183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Газ для промисловості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19" name="Блок-схема: підготовка 18"/>
          <p:cNvSpPr/>
          <p:nvPr/>
        </p:nvSpPr>
        <p:spPr>
          <a:xfrm>
            <a:off x="6417193" y="1647870"/>
            <a:ext cx="3216327" cy="629002"/>
          </a:xfrm>
          <a:prstGeom prst="flowChartPreparati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</a:rPr>
              <a:t>Газ для населення</a:t>
            </a:r>
            <a:endParaRPr lang="uk-UA" sz="1600" b="1" dirty="0">
              <a:solidFill>
                <a:schemeClr val="tx1"/>
              </a:solidFill>
            </a:endParaRPr>
          </a:p>
        </p:txBody>
      </p:sp>
      <p:sp>
        <p:nvSpPr>
          <p:cNvPr id="20" name="Округлений прямокутник 19"/>
          <p:cNvSpPr/>
          <p:nvPr/>
        </p:nvSpPr>
        <p:spPr>
          <a:xfrm>
            <a:off x="3915087" y="4261523"/>
            <a:ext cx="2838113" cy="3916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Проект Закону</a:t>
            </a:r>
          </a:p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(діючі умови 3.08.2014 – 01.01.2015) </a:t>
            </a:r>
            <a:endParaRPr lang="uk-UA" sz="1200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286222" y="3173645"/>
            <a:ext cx="1523830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</a:rPr>
              <a:t>Ставки</a:t>
            </a:r>
            <a:endParaRPr lang="uk-UA" sz="1400" dirty="0">
              <a:solidFill>
                <a:schemeClr val="tx1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4160377" y="2708920"/>
            <a:ext cx="1794199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База оподаткування </a:t>
            </a:r>
            <a:endParaRPr lang="uk-UA" sz="1100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293266" y="2276872"/>
            <a:ext cx="1523830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</a:rPr>
              <a:t>Ціна</a:t>
            </a:r>
            <a:endParaRPr lang="uk-UA" sz="1400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388766" y="4897835"/>
            <a:ext cx="1523830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</a:rPr>
              <a:t>Ціна</a:t>
            </a:r>
            <a:endParaRPr lang="uk-UA" sz="1400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4264247" y="5329883"/>
            <a:ext cx="1794199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База оподаткування </a:t>
            </a:r>
            <a:endParaRPr lang="uk-UA" sz="1100" dirty="0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399432" y="5761931"/>
            <a:ext cx="1523830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</a:rPr>
              <a:t>Ставки</a:t>
            </a:r>
            <a:endParaRPr lang="uk-UA" sz="1400" dirty="0">
              <a:solidFill>
                <a:schemeClr val="tx1"/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271011" y="6269989"/>
            <a:ext cx="1850695" cy="3993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Фіскальне навантаження </a:t>
            </a:r>
            <a:endParaRPr lang="uk-UA" sz="1200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83303" y="3666510"/>
            <a:ext cx="101411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b="1" i="1" dirty="0" smtClean="0">
                <a:solidFill>
                  <a:schemeClr val="accent5">
                    <a:lumMod val="50000"/>
                  </a:schemeClr>
                </a:solidFill>
              </a:rPr>
              <a:t>94%</a:t>
            </a:r>
            <a:endParaRPr lang="uk-UA" sz="16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98627" y="6286872"/>
            <a:ext cx="1014113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uk-UA"/>
            </a:defPPr>
            <a:lvl1pPr algn="ctr">
              <a:defRPr sz="1600" b="1" i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uk-UA" dirty="0"/>
              <a:t>55</a:t>
            </a:r>
            <a:r>
              <a:rPr lang="uk-UA" dirty="0" smtClean="0"/>
              <a:t>%</a:t>
            </a:r>
            <a:endParaRPr lang="uk-UA" dirty="0"/>
          </a:p>
        </p:txBody>
      </p:sp>
      <p:sp>
        <p:nvSpPr>
          <p:cNvPr id="31" name="TextBox 30"/>
          <p:cNvSpPr txBox="1"/>
          <p:nvPr/>
        </p:nvSpPr>
        <p:spPr>
          <a:xfrm>
            <a:off x="7830770" y="6258798"/>
            <a:ext cx="1014114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1600" b="1" i="1" dirty="0" smtClean="0">
                <a:solidFill>
                  <a:schemeClr val="accent5">
                    <a:lumMod val="50000"/>
                  </a:schemeClr>
                </a:solidFill>
              </a:rPr>
              <a:t>95%</a:t>
            </a:r>
            <a:endParaRPr lang="uk-UA" sz="16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32" name="Пряма зі стрілкою 31"/>
          <p:cNvCxnSpPr/>
          <p:nvPr/>
        </p:nvCxnSpPr>
        <p:spPr>
          <a:xfrm>
            <a:off x="5334143" y="1483642"/>
            <a:ext cx="1419057" cy="315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 зі стрілкою 32"/>
          <p:cNvCxnSpPr/>
          <p:nvPr/>
        </p:nvCxnSpPr>
        <p:spPr>
          <a:xfrm flipH="1">
            <a:off x="3392826" y="1465714"/>
            <a:ext cx="1482168" cy="333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Таблиця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644033"/>
              </p:ext>
            </p:extLst>
          </p:nvPr>
        </p:nvGraphicFramePr>
        <p:xfrm>
          <a:off x="803684" y="2281676"/>
          <a:ext cx="2672074" cy="1291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2074"/>
              </a:tblGrid>
              <a:tr h="3893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4724 </a:t>
                      </a:r>
                      <a:r>
                        <a:rPr lang="uk-UA" sz="1400" b="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b="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964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2953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</a:tr>
              <a:tr h="40548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/>
                        <a:t>28%</a:t>
                      </a:r>
                      <a:endParaRPr lang="uk-UA" sz="1400" dirty="0"/>
                    </a:p>
                  </a:txBody>
                  <a:tcPr marL="99060" marR="99060"/>
                </a:tc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714360" y="3666510"/>
            <a:ext cx="1014113" cy="3385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>
            <a:defPPr>
              <a:defRPr lang="uk-UA"/>
            </a:defPPr>
            <a:lvl1pPr algn="ctr">
              <a:defRPr sz="1600" b="1" i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uk-UA" dirty="0"/>
              <a:t>17,5%</a:t>
            </a:r>
          </a:p>
        </p:txBody>
      </p:sp>
      <p:graphicFrame>
        <p:nvGraphicFramePr>
          <p:cNvPr id="36" name="Таблиця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729821"/>
              </p:ext>
            </p:extLst>
          </p:nvPr>
        </p:nvGraphicFramePr>
        <p:xfrm>
          <a:off x="1059551" y="4869160"/>
          <a:ext cx="2672074" cy="1227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2074"/>
              </a:tblGrid>
              <a:tr h="3893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5900 </a:t>
                      </a:r>
                      <a:r>
                        <a:rPr lang="uk-UA" sz="1400" b="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b="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403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5900 </a:t>
                      </a:r>
                      <a:r>
                        <a:rPr lang="uk-UA" sz="140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</a:tr>
              <a:tr h="3977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/>
                        <a:t>55%</a:t>
                      </a:r>
                      <a:endParaRPr lang="uk-UA" sz="1400" dirty="0"/>
                    </a:p>
                  </a:txBody>
                  <a:tcPr marL="99060" marR="99060"/>
                </a:tc>
              </a:tr>
            </a:tbl>
          </a:graphicData>
        </a:graphic>
      </p:graphicFrame>
      <p:graphicFrame>
        <p:nvGraphicFramePr>
          <p:cNvPr id="37" name="Таблиця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999661"/>
              </p:ext>
            </p:extLst>
          </p:nvPr>
        </p:nvGraphicFramePr>
        <p:xfrm>
          <a:off x="6860549" y="2348880"/>
          <a:ext cx="2672074" cy="1205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2074"/>
              </a:tblGrid>
              <a:tr h="4098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362,28 </a:t>
                      </a:r>
                      <a:r>
                        <a:rPr lang="uk-UA" sz="1400" b="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b="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7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362,28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</a:tr>
              <a:tr h="3977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/>
                        <a:t>20%</a:t>
                      </a:r>
                      <a:endParaRPr lang="uk-UA" sz="1400" dirty="0"/>
                    </a:p>
                  </a:txBody>
                  <a:tcPr marL="99060" marR="99060"/>
                </a:tc>
              </a:tr>
            </a:tbl>
          </a:graphicData>
        </a:graphic>
      </p:graphicFrame>
      <p:graphicFrame>
        <p:nvGraphicFramePr>
          <p:cNvPr id="38" name="Таблиця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11019"/>
              </p:ext>
            </p:extLst>
          </p:nvPr>
        </p:nvGraphicFramePr>
        <p:xfrm>
          <a:off x="7001789" y="4886465"/>
          <a:ext cx="2672074" cy="1233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2074"/>
              </a:tblGrid>
              <a:tr h="4379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362,28 </a:t>
                      </a:r>
                      <a:r>
                        <a:rPr lang="uk-UA" sz="1400" b="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b="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7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</a:rPr>
                        <a:t>362,28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1" dirty="0" smtClean="0">
                          <a:solidFill>
                            <a:schemeClr val="tx1"/>
                          </a:solidFill>
                        </a:rPr>
                        <a:t>грн./1 </a:t>
                      </a:r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</a:rPr>
                        <a:t>тис.куб.м</a:t>
                      </a:r>
                      <a:endParaRPr lang="uk-UA" sz="14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/>
                </a:tc>
              </a:tr>
              <a:tr h="397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/>
                        <a:t>20%</a:t>
                      </a:r>
                      <a:endParaRPr lang="uk-UA" sz="1400" dirty="0"/>
                    </a:p>
                  </a:txBody>
                  <a:tcPr marL="99060" marR="99060"/>
                </a:tc>
              </a:tr>
            </a:tbl>
          </a:graphicData>
        </a:graphic>
      </p:graphicFrame>
      <p:cxnSp>
        <p:nvCxnSpPr>
          <p:cNvPr id="39" name="Пряма сполучна лінія 38"/>
          <p:cNvCxnSpPr/>
          <p:nvPr/>
        </p:nvCxnSpPr>
        <p:spPr>
          <a:xfrm>
            <a:off x="818540" y="4149080"/>
            <a:ext cx="87369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76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іагра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064555"/>
              </p:ext>
            </p:extLst>
          </p:nvPr>
        </p:nvGraphicFramePr>
        <p:xfrm>
          <a:off x="-91048" y="386603"/>
          <a:ext cx="10088095" cy="6084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Овал 2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20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408472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Діаграма 4"/>
          <p:cNvGraphicFramePr>
            <a:graphicFrameLocks noGrp="1"/>
          </p:cNvGraphicFramePr>
          <p:nvPr/>
        </p:nvGraphicFramePr>
        <p:xfrm>
          <a:off x="295805" y="344488"/>
          <a:ext cx="9470893" cy="601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4" imgW="8742422" imgH="6011177" progId="Excel.Chart.8">
                  <p:embed/>
                </p:oleObj>
              </mc:Choice>
              <mc:Fallback>
                <p:oleObj r:id="rId4" imgW="8742422" imgH="6011177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805" y="344488"/>
                        <a:ext cx="9470893" cy="601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Овал 2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21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02074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600" b="1" dirty="0" smtClean="0">
                <a:solidFill>
                  <a:prstClr val="black"/>
                </a:solidFill>
              </a:rPr>
              <a:t>Вплив </a:t>
            </a:r>
            <a:r>
              <a:rPr lang="uk-UA" sz="1600" b="1" dirty="0">
                <a:solidFill>
                  <a:prstClr val="black"/>
                </a:solidFill>
              </a:rPr>
              <a:t>на дохід </a:t>
            </a:r>
            <a:r>
              <a:rPr lang="uk-UA" sz="1600" b="1" dirty="0" smtClean="0">
                <a:solidFill>
                  <a:prstClr val="black"/>
                </a:solidFill>
              </a:rPr>
              <a:t>зміни </a:t>
            </a:r>
            <a:r>
              <a:rPr lang="uk-UA" sz="1600" b="1" dirty="0">
                <a:solidFill>
                  <a:prstClr val="black"/>
                </a:solidFill>
              </a:rPr>
              <a:t>ставок плати за </a:t>
            </a:r>
            <a:r>
              <a:rPr lang="uk-UA" sz="1600" b="1" dirty="0" smtClean="0">
                <a:solidFill>
                  <a:prstClr val="black"/>
                </a:solidFill>
              </a:rPr>
              <a:t>надра, ціни на </a:t>
            </a: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</a:rPr>
              <a:t>газ</a:t>
            </a:r>
            <a:r>
              <a:rPr lang="uk-UA" sz="1600" b="1" dirty="0" smtClean="0">
                <a:solidFill>
                  <a:prstClr val="black"/>
                </a:solidFill>
              </a:rPr>
              <a:t> для промисловості, як бази оподаткування, та застосування понижуючого коефіцієнту для нових свердловин  </a:t>
            </a:r>
            <a:br>
              <a:rPr lang="uk-UA" sz="1600" b="1" dirty="0" smtClean="0">
                <a:solidFill>
                  <a:prstClr val="black"/>
                </a:solidFill>
              </a:rPr>
            </a:br>
            <a:r>
              <a:rPr lang="uk-UA" sz="1600" b="1" dirty="0" smtClean="0">
                <a:solidFill>
                  <a:prstClr val="black"/>
                </a:solidFill>
              </a:rPr>
              <a:t>від </a:t>
            </a:r>
            <a:r>
              <a:rPr lang="uk-UA" sz="1600" b="1" dirty="0">
                <a:solidFill>
                  <a:prstClr val="black"/>
                </a:solidFill>
              </a:rPr>
              <a:t>видобутку 1 </a:t>
            </a:r>
            <a:r>
              <a:rPr lang="uk-UA" sz="1600" b="1" dirty="0" err="1" smtClean="0">
                <a:solidFill>
                  <a:prstClr val="black"/>
                </a:solidFill>
              </a:rPr>
              <a:t>тис.куб.м</a:t>
            </a:r>
            <a:r>
              <a:rPr lang="uk-UA" sz="1600" b="1" dirty="0" smtClean="0">
                <a:solidFill>
                  <a:prstClr val="black"/>
                </a:solidFill>
              </a:rPr>
              <a:t> газу з покладів, що розташовані на глибині до 5000 м</a:t>
            </a:r>
            <a:endParaRPr lang="uk-UA" sz="1600" b="1" dirty="0">
              <a:solidFill>
                <a:prstClr val="black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30576" y="2852936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3509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300706" y="2060848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5100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Діагра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2094948"/>
              </p:ext>
            </p:extLst>
          </p:nvPr>
        </p:nvGraphicFramePr>
        <p:xfrm>
          <a:off x="467513" y="1412776"/>
          <a:ext cx="900999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3548845" y="2094776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5100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718975" y="1632354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5889105" y="1634028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137243" y="1650942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8307373" y="1675476"/>
            <a:ext cx="858118" cy="599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22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7094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3470836" y="2276872"/>
            <a:ext cx="858030" cy="46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5100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222697" y="2276873"/>
            <a:ext cx="858030" cy="46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5100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740532" y="116632"/>
            <a:ext cx="8982203" cy="1224136"/>
          </a:xfrm>
        </p:spPr>
        <p:txBody>
          <a:bodyPr>
            <a:normAutofit/>
          </a:bodyPr>
          <a:lstStyle/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600" b="1" dirty="0" smtClean="0">
                <a:solidFill>
                  <a:prstClr val="black"/>
                </a:solidFill>
              </a:rPr>
              <a:t>В</a:t>
            </a:r>
            <a:r>
              <a:rPr lang="uk-UA" sz="1600" b="1" dirty="0">
                <a:solidFill>
                  <a:prstClr val="black"/>
                </a:solidFill>
              </a:rPr>
              <a:t>п</a:t>
            </a:r>
            <a:r>
              <a:rPr lang="uk-UA" sz="1600" b="1" dirty="0" smtClean="0">
                <a:solidFill>
                  <a:prstClr val="black"/>
                </a:solidFill>
              </a:rPr>
              <a:t>лив </a:t>
            </a:r>
            <a:r>
              <a:rPr lang="uk-UA" sz="1600" b="1" dirty="0">
                <a:solidFill>
                  <a:prstClr val="black"/>
                </a:solidFill>
              </a:rPr>
              <a:t>на дохід </a:t>
            </a:r>
            <a:r>
              <a:rPr lang="uk-UA" sz="1600" b="1" dirty="0" smtClean="0">
                <a:solidFill>
                  <a:prstClr val="black"/>
                </a:solidFill>
              </a:rPr>
              <a:t>зміни </a:t>
            </a:r>
            <a:r>
              <a:rPr lang="uk-UA" sz="1600" b="1" dirty="0">
                <a:solidFill>
                  <a:prstClr val="black"/>
                </a:solidFill>
              </a:rPr>
              <a:t>ставок плати за </a:t>
            </a:r>
            <a:r>
              <a:rPr lang="uk-UA" sz="1600" b="1" dirty="0" smtClean="0">
                <a:solidFill>
                  <a:prstClr val="black"/>
                </a:solidFill>
              </a:rPr>
              <a:t>надра,  ціни на </a:t>
            </a:r>
            <a:r>
              <a:rPr lang="uk-UA" sz="1600" b="1" dirty="0" smtClean="0">
                <a:solidFill>
                  <a:schemeClr val="accent1">
                    <a:lumMod val="75000"/>
                  </a:schemeClr>
                </a:solidFill>
              </a:rPr>
              <a:t>газ</a:t>
            </a:r>
            <a:r>
              <a:rPr lang="uk-UA" sz="1600" b="1" dirty="0" smtClean="0">
                <a:solidFill>
                  <a:prstClr val="black"/>
                </a:solidFill>
              </a:rPr>
              <a:t> для промисловості, як бази оподаткування, та застосування понижуючого коефіцієнту для нових свердловин  </a:t>
            </a:r>
            <a:br>
              <a:rPr lang="uk-UA" sz="1600" b="1" dirty="0" smtClean="0">
                <a:solidFill>
                  <a:prstClr val="black"/>
                </a:solidFill>
              </a:rPr>
            </a:br>
            <a:r>
              <a:rPr lang="uk-UA" sz="1600" b="1" dirty="0" smtClean="0">
                <a:solidFill>
                  <a:prstClr val="black"/>
                </a:solidFill>
              </a:rPr>
              <a:t>від </a:t>
            </a:r>
            <a:r>
              <a:rPr lang="uk-UA" sz="1600" b="1" dirty="0">
                <a:solidFill>
                  <a:prstClr val="black"/>
                </a:solidFill>
              </a:rPr>
              <a:t>видобутку 1 </a:t>
            </a:r>
            <a:r>
              <a:rPr lang="uk-UA" sz="1600" b="1" dirty="0" err="1" smtClean="0">
                <a:solidFill>
                  <a:prstClr val="black"/>
                </a:solidFill>
              </a:rPr>
              <a:t>тис.куб.м</a:t>
            </a:r>
            <a:r>
              <a:rPr lang="uk-UA" sz="1600" b="1" dirty="0" smtClean="0">
                <a:solidFill>
                  <a:prstClr val="black"/>
                </a:solidFill>
              </a:rPr>
              <a:t> газу з покладів, що розташовані на глибині понад 5000 м</a:t>
            </a:r>
            <a:endParaRPr lang="uk-UA" sz="1600" b="1" dirty="0">
              <a:solidFill>
                <a:prstClr val="black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052501" y="2996952"/>
            <a:ext cx="858124" cy="555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3509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Діагра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4814224"/>
              </p:ext>
            </p:extLst>
          </p:nvPr>
        </p:nvGraphicFramePr>
        <p:xfrm>
          <a:off x="350489" y="1484784"/>
          <a:ext cx="9205023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Заголовок 1"/>
          <p:cNvSpPr txBox="1">
            <a:spLocks/>
          </p:cNvSpPr>
          <p:nvPr/>
        </p:nvSpPr>
        <p:spPr>
          <a:xfrm>
            <a:off x="4710095" y="1745924"/>
            <a:ext cx="858030" cy="46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967113" y="1737911"/>
            <a:ext cx="858030" cy="46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7152683" y="1737912"/>
            <a:ext cx="858030" cy="46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8383193" y="1719022"/>
            <a:ext cx="858030" cy="464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sz="14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5900</a:t>
            </a:r>
            <a:endParaRPr lang="uk-UA" sz="1400" b="1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23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40375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вмісту 2"/>
          <p:cNvSpPr>
            <a:spLocks noGrp="1"/>
          </p:cNvSpPr>
          <p:nvPr>
            <p:ph idx="1"/>
          </p:nvPr>
        </p:nvSpPr>
        <p:spPr>
          <a:xfrm>
            <a:off x="951607" y="-28600"/>
            <a:ext cx="8897937" cy="64928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uk-UA" sz="22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Зміни, які пропонується внести </a:t>
            </a:r>
            <a:r>
              <a:rPr lang="uk-UA" sz="22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до законодавства в </a:t>
            </a:r>
            <a:r>
              <a:rPr lang="uk-UA" sz="2200" b="1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частині застосування електронної системи адміністрування ПДВ</a:t>
            </a:r>
          </a:p>
        </p:txBody>
      </p:sp>
      <p:cxnSp>
        <p:nvCxnSpPr>
          <p:cNvPr id="12" name="Пряма сполучна лінія 11"/>
          <p:cNvCxnSpPr/>
          <p:nvPr/>
        </p:nvCxnSpPr>
        <p:spPr>
          <a:xfrm>
            <a:off x="0" y="671513"/>
            <a:ext cx="9906000" cy="222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Пряма сполучна лінія 12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0189" name="TextBox 5"/>
          <p:cNvSpPr txBox="1">
            <a:spLocks noChangeArrowheads="1"/>
          </p:cNvSpPr>
          <p:nvPr/>
        </p:nvSpPr>
        <p:spPr bwMode="auto">
          <a:xfrm>
            <a:off x="0" y="6777038"/>
            <a:ext cx="99060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50191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50193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4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7177"/>
              </p:ext>
            </p:extLst>
          </p:nvPr>
        </p:nvGraphicFramePr>
        <p:xfrm>
          <a:off x="103188" y="836713"/>
          <a:ext cx="9694862" cy="58587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7684"/>
                <a:gridCol w="5997178"/>
              </a:tblGrid>
              <a:tr h="1883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Питання, яке  не було врегульовано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effectLst/>
                        </a:rPr>
                        <a:t>Шляхи врегулювання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  <a:tr h="351195">
                <a:tc>
                  <a:txBody>
                    <a:bodyPr/>
                    <a:lstStyle/>
                    <a:p>
                      <a:pPr marL="1800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не передбачено механізм повернення платникам сум ПДВ, надміру зарахованих на електронний рахунок 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>
                          <a:effectLst/>
                        </a:rPr>
                        <a:t>повертати такі суми з електронного рахунку за заявою платника 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  <a:tr h="1318371">
                <a:tc>
                  <a:txBody>
                    <a:bodyPr/>
                    <a:lstStyle/>
                    <a:p>
                      <a:pPr marL="1800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у системі електронного адміністрування ПДВ не враховуються суми залишків бюджетного відшкодування та від’ємного значення, задекларовані до 1 січня 2015 року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враховувати такі суми за заявою платника шляхом збільшення розміру суми ПДВ, на яку платник має право зареєструвати податкові накладні/розрахунки коригування до податкових накладних в Єдиному реєстрі (з одночасним збільшенням податкового кредиту на відповідну суму):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 3"/>
                        <a:buChar char=""/>
                      </a:pPr>
                      <a:r>
                        <a:rPr lang="uk-UA" sz="1100" dirty="0">
                          <a:effectLst/>
                        </a:rPr>
                        <a:t>без проведення перевірок - у розмірі, що не перевищує 6/12 обсягу оподатковуваних операцій за попередні 12 календарні місяці (4 квартали);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 3"/>
                        <a:buChar char=""/>
                      </a:pPr>
                      <a:r>
                        <a:rPr lang="uk-UA" sz="1100" dirty="0">
                          <a:effectLst/>
                        </a:rPr>
                        <a:t>решту сум - після проведення перевірок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  <a:tr h="941693">
                <a:tc>
                  <a:txBody>
                    <a:bodyPr/>
                    <a:lstStyle/>
                    <a:p>
                      <a:pPr marL="1800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обсяг часу, який залишився до впровадження системи електронного адміністрування ПДВ (1 січня 2015 року), не є достатнім для застосування відповідних норм платниками ПДВ 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запровадити перехідний період (до 1 квітня 2015 року), протягом якого: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 3"/>
                        <a:buChar char=""/>
                      </a:pPr>
                      <a:r>
                        <a:rPr lang="uk-UA" sz="1100" dirty="0">
                          <a:effectLst/>
                        </a:rPr>
                        <a:t>штрафи за порушення терміну реєстрації податкових накладних/розрахунків коригування до 10 днів не застосовуються;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 3"/>
                        <a:buChar char=""/>
                      </a:pPr>
                      <a:r>
                        <a:rPr lang="uk-UA" sz="1100" dirty="0">
                          <a:effectLst/>
                        </a:rPr>
                        <a:t>податкові накладні/розрахунки коригування в Єдиному реєстрі реєструються без застосування обмежень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  <a:tr h="858438">
                <a:tc>
                  <a:txBody>
                    <a:bodyPr/>
                    <a:lstStyle/>
                    <a:p>
                      <a:pPr marL="1800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>
                          <a:effectLst/>
                        </a:rPr>
                        <a:t>у формулі розрахунку суми податку, на яку платник має право зареєструвати у Єдиному реєстрі податкові накладні та/або розрахунки коригування, не передбачено можливості включити податкові накладні без поповнення рахунку 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з 1 квітня 2015 року автоматично збільшується розмір суми, на яку платник має право зареєструвати податкові накладні/розрахунки коригування в Єдиному реєстрі, на суму середньомісячного розміру суми податку, задекларованих платником ПДВ до сплати до бюджету за останні 12 звітних (податкових) місяців/ 4 кварталів («овердрафт»)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  <a:tr h="753355">
                <a:tc>
                  <a:txBody>
                    <a:bodyPr/>
                    <a:lstStyle/>
                    <a:p>
                      <a:pPr marL="1800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>
                          <a:effectLst/>
                        </a:rPr>
                        <a:t>складання податкових накладних  платниками, які постачають електричну енергію, з урахуванням особливостей її оплати споживачами</a:t>
                      </a:r>
                      <a:endParaRPr lang="uk-UA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надати платнику податку право складати накладні щодекадно (на суму оплати за електричну енергію, що надійшла на поточний рахунок платника за відповідну декаду) та складати в останній день місяця податкові накладні/розрахунки коригування за результатами остаточного розрахунку зі споживачами протягом такого місяця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  <a:tr h="1371771">
                <a:tc>
                  <a:txBody>
                    <a:bodyPr/>
                    <a:lstStyle/>
                    <a:p>
                      <a:pPr marL="1800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сумлінні платники, які не мають необоротних активів (або мають їх в недостатніх розмірах) не мають можливості отримати автоматичне бюджетне відшкодування </a:t>
                      </a:r>
                      <a:r>
                        <a:rPr lang="uk-UA" sz="1000" i="1" dirty="0">
                          <a:effectLst/>
                        </a:rPr>
                        <a:t>(однією з обов’язкових умов для такого отримання є наявність у платника необоротних активів, залишкова балансова вартість яких на звітну дату за даними податкового обліку перевищує у три рази суму ПДВ, заявлену до відшкодування)</a:t>
                      </a:r>
                      <a:endParaRPr lang="uk-UA" sz="1000" i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7F7F7F"/>
                        </a:buClr>
                        <a:buFont typeface="Symbol"/>
                        <a:buChar char=""/>
                      </a:pPr>
                      <a:r>
                        <a:rPr lang="uk-UA" sz="1100" dirty="0">
                          <a:effectLst/>
                        </a:rPr>
                        <a:t>право на отримання автоматичного бюджетного відшкодування надати також платникам, які мають фінансову гарантію на 1 рік, видану банківською установою, перелік яких визначається Кабінетом Міністрів України (у разі, якщо за результатами перевірки платника виявлено безпідставно заявлену до відшкодування суму ПДВ, гарантія має бути подовжена до 3 років)</a:t>
                      </a:r>
                      <a:endParaRPr lang="uk-UA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171" marR="50171" marT="0" marB="0"/>
                </a:tc>
              </a:tr>
            </a:tbl>
          </a:graphicData>
        </a:graphic>
      </p:graphicFrame>
      <p:sp>
        <p:nvSpPr>
          <p:cNvPr id="14" name="Овал 13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24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89517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940218" y="2563743"/>
            <a:ext cx="79928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uk-UA" sz="5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Додатки</a:t>
            </a:r>
          </a:p>
          <a:p>
            <a:pPr algn="ctr">
              <a:spcBef>
                <a:spcPts val="0"/>
              </a:spcBef>
            </a:pPr>
            <a:r>
              <a:rPr lang="uk-UA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ПДВ: сільське господарство </a:t>
            </a:r>
          </a:p>
        </p:txBody>
      </p:sp>
    </p:spTree>
    <p:extLst>
      <p:ext uri="{BB962C8B-B14F-4D97-AF65-F5344CB8AC3E}">
        <p14:creationId xmlns:p14="http://schemas.microsoft.com/office/powerpoint/2010/main" val="33852864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3"/>
          <p:cNvSpPr>
            <a:spLocks noGrp="1"/>
          </p:cNvSpPr>
          <p:nvPr>
            <p:ph type="title"/>
          </p:nvPr>
        </p:nvSpPr>
        <p:spPr>
          <a:xfrm>
            <a:off x="507339" y="452439"/>
            <a:ext cx="8915400" cy="490537"/>
          </a:xfrm>
        </p:spPr>
        <p:txBody>
          <a:bodyPr/>
          <a:lstStyle/>
          <a:p>
            <a:pPr eaLnBrk="1" hangingPunct="1"/>
            <a:r>
              <a:rPr lang="uk-UA" sz="2000" b="1" smtClean="0"/>
              <a:t>Великі  с/г підприємства, які знаходяться на спецрежимі по ПДВ </a:t>
            </a:r>
          </a:p>
        </p:txBody>
      </p:sp>
      <p:graphicFrame>
        <p:nvGraphicFramePr>
          <p:cNvPr id="12" name="Таблиця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875714"/>
              </p:ext>
            </p:extLst>
          </p:nvPr>
        </p:nvGraphicFramePr>
        <p:xfrm>
          <a:off x="818621" y="1150590"/>
          <a:ext cx="8425259" cy="4915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1921"/>
                <a:gridCol w="1260472"/>
                <a:gridCol w="1260472"/>
                <a:gridCol w="1791197"/>
                <a:gridCol w="1791197"/>
              </a:tblGrid>
              <a:tr h="1079326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Кількість суб'єктів, шт.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% до загальної кількості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Обсяг операцій з постачання на митній території України, що оподатковуються за основною ставкою ПДВ, крім імпорту товарів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800" dirty="0"/>
                    </a:p>
                  </a:txBody>
                  <a:tcPr marL="91444" marR="91444" marT="45710" marB="45710"/>
                </a:tc>
              </a:tr>
              <a:tr h="576064">
                <a:tc vMerge="1">
                  <a:txBody>
                    <a:bodyPr/>
                    <a:lstStyle/>
                    <a:p>
                      <a:endParaRPr lang="uk-UA" sz="1600" dirty="0"/>
                    </a:p>
                  </a:txBody>
                  <a:tcPr marL="91444" marR="91444" marT="45710" marB="45710"/>
                </a:tc>
                <a:tc vMerge="1">
                  <a:txBody>
                    <a:bodyPr/>
                    <a:lstStyle/>
                    <a:p>
                      <a:pPr algn="ctr"/>
                      <a:endParaRPr lang="uk-UA" sz="1600" dirty="0"/>
                    </a:p>
                  </a:txBody>
                  <a:tcPr marL="91444" marR="91444" marT="45710" marB="4571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Сума, </a:t>
                      </a:r>
                    </a:p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млн. грн.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1" kern="1200" dirty="0" smtClean="0">
                          <a:solidFill>
                            <a:schemeClr val="lt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% до загальної суми операцій</a:t>
                      </a:r>
                      <a:endParaRPr lang="uk-UA" sz="1600" b="1" kern="1200" dirty="0">
                        <a:solidFill>
                          <a:schemeClr val="lt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29936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від 100 млн. грн. і більше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201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1,3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65 866, 7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38,8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</a:tr>
              <a:tr h="431134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від 70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 до 100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119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0,8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9 627, 0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5,7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від 50</a:t>
                      </a:r>
                      <a:r>
                        <a:rPr lang="uk-UA" sz="1600" baseline="0" dirty="0" smtClean="0">
                          <a:latin typeface="Arial Narrow" pitchFamily="34" charset="0"/>
                        </a:rPr>
                        <a:t> до 70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160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Arial Narrow" pitchFamily="34" charset="0"/>
                        </a:rPr>
                        <a:t>1,1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9 406, 9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5,5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</a:tr>
              <a:tr h="216024">
                <a:tc gridSpan="5">
                  <a:txBody>
                    <a:bodyPr/>
                    <a:lstStyle/>
                    <a:p>
                      <a:endParaRPr lang="uk-UA" sz="800" dirty="0" smtClean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1444" marR="91444" marT="45705" marB="45705"/>
                </a:tc>
              </a:tr>
              <a:tr h="432002"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Arial Narrow" pitchFamily="34" charset="0"/>
                        </a:rPr>
                        <a:t>до 50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14 478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96,8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84 776,4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50,0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32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Arial Narrow" pitchFamily="34" charset="0"/>
                        </a:rPr>
                        <a:t>від 20 до 50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986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6,6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29 952, 2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17,7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</a:tr>
              <a:tr h="4329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Arial Narrow" pitchFamily="34" charset="0"/>
                        </a:rPr>
                        <a:t>до 20 млн. грн.</a:t>
                      </a:r>
                      <a:endParaRPr lang="uk-UA" sz="1600" dirty="0">
                        <a:latin typeface="Arial Narrow" pitchFamily="34" charset="0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13 492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90,2</a:t>
                      </a:r>
                      <a:endParaRPr lang="uk-UA" sz="1600" b="1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54 824, 2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32,3</a:t>
                      </a:r>
                      <a:endParaRPr lang="uk-UA" sz="160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/>
                </a:tc>
              </a:tr>
              <a:tr h="450599">
                <a:tc>
                  <a:txBody>
                    <a:bodyPr/>
                    <a:lstStyle/>
                    <a:p>
                      <a:r>
                        <a:rPr lang="uk-UA" sz="1600" b="0" dirty="0" smtClean="0">
                          <a:latin typeface="Arial Narrow" pitchFamily="34" charset="0"/>
                        </a:rPr>
                        <a:t>ВСЬОГО</a:t>
                      </a:r>
                      <a:endParaRPr lang="uk-UA" sz="1600" b="0" dirty="0">
                        <a:latin typeface="Arial Narrow" pitchFamily="34" charset="0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14 958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169 677,0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uk-UA" sz="1600" b="0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100</a:t>
                      </a:r>
                      <a:endParaRPr lang="uk-UA" sz="1600" b="0" kern="1200" dirty="0">
                        <a:solidFill>
                          <a:schemeClr val="dk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99064" marR="99064" marT="45705" marB="45705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3"/>
          <p:cNvSpPr txBox="1">
            <a:spLocks/>
          </p:cNvSpPr>
          <p:nvPr/>
        </p:nvSpPr>
        <p:spPr bwMode="auto">
          <a:xfrm>
            <a:off x="818621" y="260351"/>
            <a:ext cx="8425260" cy="682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defRPr/>
            </a:pPr>
            <a:r>
              <a:rPr lang="uk-UA" sz="1900" b="1" dirty="0" smtClean="0">
                <a:latin typeface="Arial Narrow" pitchFamily="34" charset="0"/>
              </a:rPr>
              <a:t>Розподіл с/г підприємств, які знаходяться на спецрежимі по ПДВ, за обсягами операцій з постачання с/г продукції  у 2013 році </a:t>
            </a:r>
          </a:p>
        </p:txBody>
      </p:sp>
    </p:spTree>
    <p:extLst>
      <p:ext uri="{BB962C8B-B14F-4D97-AF65-F5344CB8AC3E}">
        <p14:creationId xmlns:p14="http://schemas.microsoft.com/office/powerpoint/2010/main" val="249293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19189" y="116632"/>
            <a:ext cx="9145016" cy="864518"/>
          </a:xfrm>
        </p:spPr>
        <p:txBody>
          <a:bodyPr>
            <a:no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Реформування аграрного сектору</a:t>
            </a: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818621" y="764704"/>
            <a:ext cx="83461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Місце для вмісту 2"/>
          <p:cNvSpPr txBox="1">
            <a:spLocks/>
          </p:cNvSpPr>
          <p:nvPr/>
        </p:nvSpPr>
        <p:spPr>
          <a:xfrm>
            <a:off x="507339" y="1052513"/>
            <a:ext cx="89154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uk-UA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3600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20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16" name="Діаграма 15"/>
          <p:cNvGraphicFramePr/>
          <p:nvPr>
            <p:extLst>
              <p:ext uri="{D42A27DB-BD31-4B8C-83A1-F6EECF244321}">
                <p14:modId xmlns:p14="http://schemas.microsoft.com/office/powerpoint/2010/main" val="3421207635"/>
              </p:ext>
            </p:extLst>
          </p:nvPr>
        </p:nvGraphicFramePr>
        <p:xfrm>
          <a:off x="-3768" y="1268762"/>
          <a:ext cx="5510387" cy="2580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Діаграма 16"/>
          <p:cNvGraphicFramePr/>
          <p:nvPr>
            <p:extLst>
              <p:ext uri="{D42A27DB-BD31-4B8C-83A1-F6EECF244321}">
                <p14:modId xmlns:p14="http://schemas.microsoft.com/office/powerpoint/2010/main" val="915815933"/>
              </p:ext>
            </p:extLst>
          </p:nvPr>
        </p:nvGraphicFramePr>
        <p:xfrm>
          <a:off x="6105128" y="4435134"/>
          <a:ext cx="324560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Діаграма 17"/>
          <p:cNvGraphicFramePr/>
          <p:nvPr>
            <p:extLst>
              <p:ext uri="{D42A27DB-BD31-4B8C-83A1-F6EECF244321}">
                <p14:modId xmlns:p14="http://schemas.microsoft.com/office/powerpoint/2010/main" val="458212266"/>
              </p:ext>
            </p:extLst>
          </p:nvPr>
        </p:nvGraphicFramePr>
        <p:xfrm>
          <a:off x="5961112" y="1398960"/>
          <a:ext cx="3072938" cy="2504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Діаграма 18"/>
          <p:cNvGraphicFramePr/>
          <p:nvPr>
            <p:extLst>
              <p:ext uri="{D42A27DB-BD31-4B8C-83A1-F6EECF244321}">
                <p14:modId xmlns:p14="http://schemas.microsoft.com/office/powerpoint/2010/main" val="1967673982"/>
              </p:ext>
            </p:extLst>
          </p:nvPr>
        </p:nvGraphicFramePr>
        <p:xfrm>
          <a:off x="128464" y="4310124"/>
          <a:ext cx="5472608" cy="2536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54551" y="937295"/>
            <a:ext cx="2448272" cy="877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критерій 1:</a:t>
            </a:r>
          </a:p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річний обсяг виручки не більше </a:t>
            </a:r>
            <a:r>
              <a:rPr lang="en-US" sz="1700" dirty="0" smtClean="0">
                <a:solidFill>
                  <a:schemeClr val="bg1"/>
                </a:solidFill>
              </a:rPr>
              <a:t>5</a:t>
            </a:r>
            <a:r>
              <a:rPr lang="uk-UA" sz="1700" dirty="0" smtClean="0">
                <a:solidFill>
                  <a:schemeClr val="bg1"/>
                </a:solidFill>
              </a:rPr>
              <a:t>0 млн. грн.</a:t>
            </a:r>
            <a:endParaRPr lang="uk-UA" sz="17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50941" y="4005834"/>
            <a:ext cx="2376264" cy="877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критерій 2:</a:t>
            </a:r>
          </a:p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площа сільгоспугідь не більше </a:t>
            </a:r>
            <a:r>
              <a:rPr lang="en-US" sz="1700" dirty="0" smtClean="0">
                <a:solidFill>
                  <a:schemeClr val="bg1"/>
                </a:solidFill>
              </a:rPr>
              <a:t>10</a:t>
            </a:r>
            <a:r>
              <a:rPr lang="uk-UA" sz="1700" dirty="0" smtClean="0">
                <a:solidFill>
                  <a:schemeClr val="bg1"/>
                </a:solidFill>
              </a:rPr>
              <a:t> тис. га</a:t>
            </a:r>
            <a:endParaRPr lang="uk-UA" sz="17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1153" y="4036955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площею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762" y="402423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кількістю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3232" y="93245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питома вага за кількістю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9145" y="93245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виручкою</a:t>
            </a:r>
          </a:p>
        </p:txBody>
      </p:sp>
    </p:spTree>
    <p:extLst>
      <p:ext uri="{BB962C8B-B14F-4D97-AF65-F5344CB8AC3E}">
        <p14:creationId xmlns:p14="http://schemas.microsoft.com/office/powerpoint/2010/main" val="347209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19189" y="116632"/>
            <a:ext cx="9145016" cy="864518"/>
          </a:xfrm>
        </p:spPr>
        <p:txBody>
          <a:bodyPr>
            <a:no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002060"/>
                </a:solidFill>
                <a:cs typeface="Arial" pitchFamily="34" charset="0"/>
              </a:rPr>
              <a:t>Реформування аграрного сектору</a:t>
            </a: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818621" y="764704"/>
            <a:ext cx="83461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Місце для вмісту 2"/>
          <p:cNvSpPr txBox="1">
            <a:spLocks/>
          </p:cNvSpPr>
          <p:nvPr/>
        </p:nvSpPr>
        <p:spPr>
          <a:xfrm>
            <a:off x="507339" y="1052513"/>
            <a:ext cx="89154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  <a:defRPr/>
            </a:pPr>
            <a:endParaRPr lang="uk-UA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3600" b="1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  <a:defRPr/>
            </a:pPr>
            <a:endParaRPr lang="uk-UA" sz="2000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16" name="Діаграма 15"/>
          <p:cNvGraphicFramePr/>
          <p:nvPr>
            <p:extLst>
              <p:ext uri="{D42A27DB-BD31-4B8C-83A1-F6EECF244321}">
                <p14:modId xmlns:p14="http://schemas.microsoft.com/office/powerpoint/2010/main" val="2615072372"/>
              </p:ext>
            </p:extLst>
          </p:nvPr>
        </p:nvGraphicFramePr>
        <p:xfrm>
          <a:off x="-3768" y="1268762"/>
          <a:ext cx="5510387" cy="2580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Діаграма 17"/>
          <p:cNvGraphicFramePr/>
          <p:nvPr>
            <p:extLst>
              <p:ext uri="{D42A27DB-BD31-4B8C-83A1-F6EECF244321}">
                <p14:modId xmlns:p14="http://schemas.microsoft.com/office/powerpoint/2010/main" val="1837197901"/>
              </p:ext>
            </p:extLst>
          </p:nvPr>
        </p:nvGraphicFramePr>
        <p:xfrm>
          <a:off x="5961112" y="1398960"/>
          <a:ext cx="3072938" cy="2504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54551" y="937295"/>
            <a:ext cx="2448272" cy="877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критерій 1:</a:t>
            </a:r>
          </a:p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річний обсяг виручки не більше </a:t>
            </a:r>
            <a:r>
              <a:rPr lang="en-US" sz="1700" dirty="0" smtClean="0">
                <a:solidFill>
                  <a:schemeClr val="bg1"/>
                </a:solidFill>
              </a:rPr>
              <a:t>5</a:t>
            </a:r>
            <a:r>
              <a:rPr lang="uk-UA" sz="1700" dirty="0" smtClean="0">
                <a:solidFill>
                  <a:schemeClr val="bg1"/>
                </a:solidFill>
              </a:rPr>
              <a:t>0 млн. грн.</a:t>
            </a:r>
            <a:endParaRPr lang="uk-UA" sz="17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50941" y="4005834"/>
            <a:ext cx="2376264" cy="8771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критерій 2:</a:t>
            </a:r>
          </a:p>
          <a:p>
            <a:pPr algn="ctr"/>
            <a:r>
              <a:rPr lang="uk-UA" sz="1700" dirty="0" smtClean="0">
                <a:solidFill>
                  <a:schemeClr val="bg1"/>
                </a:solidFill>
              </a:rPr>
              <a:t>площа сільгоспугідь не більше </a:t>
            </a:r>
            <a:r>
              <a:rPr lang="en-US" sz="1700" dirty="0" smtClean="0">
                <a:solidFill>
                  <a:schemeClr val="bg1"/>
                </a:solidFill>
              </a:rPr>
              <a:t>3</a:t>
            </a:r>
            <a:r>
              <a:rPr lang="uk-UA" sz="1700" dirty="0" smtClean="0">
                <a:solidFill>
                  <a:schemeClr val="bg1"/>
                </a:solidFill>
              </a:rPr>
              <a:t> тис. га</a:t>
            </a:r>
            <a:endParaRPr lang="uk-UA" sz="17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1153" y="4036955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площею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7762" y="402423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кількістю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3232" y="93245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питома вага за кількістю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9145" y="93245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uk-UA"/>
            </a:defPPr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uk-UA" dirty="0">
                <a:solidFill>
                  <a:srgbClr val="002060"/>
                </a:solidFill>
              </a:rPr>
              <a:t>питома вага за виручкою</a:t>
            </a:r>
          </a:p>
        </p:txBody>
      </p:sp>
      <p:graphicFrame>
        <p:nvGraphicFramePr>
          <p:cNvPr id="25" name="Діаграма 24"/>
          <p:cNvGraphicFramePr/>
          <p:nvPr>
            <p:extLst>
              <p:ext uri="{D42A27DB-BD31-4B8C-83A1-F6EECF244321}">
                <p14:modId xmlns:p14="http://schemas.microsoft.com/office/powerpoint/2010/main" val="3711303262"/>
              </p:ext>
            </p:extLst>
          </p:nvPr>
        </p:nvGraphicFramePr>
        <p:xfrm>
          <a:off x="6105128" y="4435134"/>
          <a:ext cx="3245602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6" name="Діаграма 25"/>
          <p:cNvGraphicFramePr/>
          <p:nvPr>
            <p:extLst>
              <p:ext uri="{D42A27DB-BD31-4B8C-83A1-F6EECF244321}">
                <p14:modId xmlns:p14="http://schemas.microsoft.com/office/powerpoint/2010/main" val="449941227"/>
              </p:ext>
            </p:extLst>
          </p:nvPr>
        </p:nvGraphicFramePr>
        <p:xfrm>
          <a:off x="128464" y="4310124"/>
          <a:ext cx="5472608" cy="2536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27037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 сполучна лінія 4"/>
          <p:cNvCxnSpPr/>
          <p:nvPr/>
        </p:nvCxnSpPr>
        <p:spPr>
          <a:xfrm>
            <a:off x="-32676" y="6435745"/>
            <a:ext cx="10225882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-32676" y="6777038"/>
            <a:ext cx="10225882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uk-UA" sz="100"/>
          </a:p>
        </p:txBody>
      </p:sp>
      <p:grpSp>
        <p:nvGrpSpPr>
          <p:cNvPr id="2054" name="Групувати 8"/>
          <p:cNvGrpSpPr>
            <a:grpSpLocks/>
          </p:cNvGrpSpPr>
          <p:nvPr/>
        </p:nvGrpSpPr>
        <p:grpSpPr bwMode="auto">
          <a:xfrm>
            <a:off x="103188" y="-30162"/>
            <a:ext cx="820341" cy="755651"/>
            <a:chOff x="1331640" y="3599148"/>
            <a:chExt cx="756084" cy="756084"/>
          </a:xfrm>
        </p:grpSpPr>
        <p:pic>
          <p:nvPicPr>
            <p:cNvPr id="2068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9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3" name="Овал 52"/>
          <p:cNvSpPr/>
          <p:nvPr/>
        </p:nvSpPr>
        <p:spPr>
          <a:xfrm>
            <a:off x="9243881" y="6381750"/>
            <a:ext cx="553773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2</a:t>
            </a:r>
            <a:endParaRPr lang="uk-UA" sz="1600" dirty="0"/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350489" y="0"/>
            <a:ext cx="9751083" cy="10982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ru-RU" sz="3200" b="1" dirty="0" err="1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Питома</a:t>
            </a:r>
            <a:r>
              <a:rPr lang="ru-RU" sz="32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 вага </a:t>
            </a:r>
            <a:r>
              <a:rPr lang="ru-RU" sz="3200" b="1" dirty="0" err="1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доходів</a:t>
            </a:r>
            <a:r>
              <a:rPr lang="ru-RU" sz="32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 </a:t>
            </a:r>
            <a:r>
              <a:rPr lang="ru-RU" sz="3200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та </a:t>
            </a:r>
            <a:r>
              <a:rPr lang="ru-RU" sz="3200" b="1" dirty="0" err="1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видатків</a:t>
            </a:r>
            <a:endParaRPr lang="en-US" sz="3200" b="1" dirty="0" smtClean="0">
              <a:solidFill>
                <a:srgbClr val="009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n-ea"/>
              <a:cs typeface="+mn-cs"/>
            </a:endParaRPr>
          </a:p>
          <a:p>
            <a:pPr>
              <a:spcBef>
                <a:spcPts val="0"/>
              </a:spcBef>
            </a:pPr>
            <a:r>
              <a:rPr lang="ru-RU" sz="32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Державного сектору</a:t>
            </a:r>
            <a:r>
              <a:rPr lang="en-US" sz="32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 </a:t>
            </a:r>
            <a:r>
              <a:rPr lang="ru-RU" sz="32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у ВВП </a:t>
            </a:r>
            <a:r>
              <a:rPr lang="ru-RU" sz="28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за 20</a:t>
            </a:r>
            <a:r>
              <a:rPr lang="en-US" sz="28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0</a:t>
            </a:r>
            <a:r>
              <a:rPr lang="uk-UA" sz="2800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8</a:t>
            </a:r>
            <a:r>
              <a:rPr lang="ru-RU" sz="2800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-20</a:t>
            </a:r>
            <a:r>
              <a:rPr lang="en-US" sz="28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1</a:t>
            </a:r>
            <a:r>
              <a:rPr lang="uk-UA" sz="28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4</a:t>
            </a:r>
            <a:r>
              <a:rPr lang="ru-RU" sz="2800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n-ea"/>
                <a:cs typeface="+mn-cs"/>
              </a:rPr>
              <a:t> роки</a:t>
            </a:r>
            <a:endParaRPr lang="uk-UA" sz="2800" b="1" dirty="0">
              <a:solidFill>
                <a:srgbClr val="009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n-ea"/>
              <a:cs typeface="+mn-cs"/>
            </a:endParaRPr>
          </a:p>
        </p:txBody>
      </p:sp>
      <p:cxnSp>
        <p:nvCxnSpPr>
          <p:cNvPr id="4" name="Пряма сполучна лінія 3"/>
          <p:cNvCxnSpPr/>
          <p:nvPr/>
        </p:nvCxnSpPr>
        <p:spPr>
          <a:xfrm>
            <a:off x="74085" y="1196752"/>
            <a:ext cx="9831915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74085" y="1335428"/>
            <a:ext cx="154854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uk-UA" sz="1600" b="1" dirty="0" smtClean="0">
                <a:latin typeface="Arial" pitchFamily="34" charset="0"/>
                <a:cs typeface="Arial" pitchFamily="34" charset="0"/>
              </a:rPr>
              <a:t>%</a:t>
            </a:r>
            <a:endParaRPr lang="uk-UA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692978" y="5994519"/>
            <a:ext cx="1548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2008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892944" y="5996693"/>
            <a:ext cx="1548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200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314818" y="5996693"/>
            <a:ext cx="1548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718974" y="5996693"/>
            <a:ext cx="1548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5967113" y="5967313"/>
            <a:ext cx="1548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7293260" y="5994519"/>
            <a:ext cx="154854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13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8" y="795825"/>
            <a:ext cx="9906000" cy="5434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8541399" y="5877272"/>
            <a:ext cx="15485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latin typeface="Arial" pitchFamily="34" charset="0"/>
                <a:cs typeface="Arial" pitchFamily="34" charset="0"/>
              </a:rPr>
              <a:t>20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1400" b="1" dirty="0" smtClean="0">
                <a:latin typeface="Arial" pitchFamily="34" charset="0"/>
                <a:cs typeface="Arial" pitchFamily="34" charset="0"/>
              </a:rPr>
              <a:t>рік</a:t>
            </a:r>
          </a:p>
          <a:p>
            <a:pPr algn="ctr"/>
            <a:r>
              <a:rPr lang="uk-UA" sz="1400" b="1" dirty="0" smtClean="0">
                <a:latin typeface="Arial" pitchFamily="34" charset="0"/>
                <a:cs typeface="Arial" pitchFamily="34" charset="0"/>
              </a:rPr>
              <a:t>план</a:t>
            </a:r>
            <a:endParaRPr lang="uk-UA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07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>
            <a:off x="-32676" y="1196752"/>
            <a:ext cx="10225882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5" name="Пряма сполучна лінія 4"/>
          <p:cNvCxnSpPr/>
          <p:nvPr/>
        </p:nvCxnSpPr>
        <p:spPr>
          <a:xfrm>
            <a:off x="-32676" y="6669088"/>
            <a:ext cx="10225882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-32676" y="6777038"/>
            <a:ext cx="10225882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endParaRPr lang="uk-UA" sz="100" dirty="0"/>
          </a:p>
        </p:txBody>
      </p:sp>
      <p:grpSp>
        <p:nvGrpSpPr>
          <p:cNvPr id="2054" name="Групувати 8"/>
          <p:cNvGrpSpPr>
            <a:grpSpLocks/>
          </p:cNvGrpSpPr>
          <p:nvPr/>
        </p:nvGrpSpPr>
        <p:grpSpPr bwMode="auto">
          <a:xfrm>
            <a:off x="103188" y="-30162"/>
            <a:ext cx="820341" cy="755651"/>
            <a:chOff x="1331640" y="3599148"/>
            <a:chExt cx="756084" cy="756084"/>
          </a:xfrm>
        </p:grpSpPr>
        <p:pic>
          <p:nvPicPr>
            <p:cNvPr id="2068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9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Місце для вмісту 2"/>
          <p:cNvSpPr txBox="1">
            <a:spLocks/>
          </p:cNvSpPr>
          <p:nvPr/>
        </p:nvSpPr>
        <p:spPr>
          <a:xfrm>
            <a:off x="713159" y="72488"/>
            <a:ext cx="9321485" cy="4766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Структура </a:t>
            </a:r>
            <a:r>
              <a:rPr lang="uk-UA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доходів та </a:t>
            </a:r>
            <a:r>
              <a:rPr lang="ru-RU" b="1" dirty="0" err="1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видатків</a:t>
            </a:r>
            <a:r>
              <a:rPr lang="ru-RU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Д</a:t>
            </a:r>
            <a:r>
              <a:rPr lang="uk-UA" b="1" dirty="0" err="1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ержавного</a:t>
            </a:r>
            <a:r>
              <a:rPr lang="uk-UA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сектору </a:t>
            </a:r>
            <a:r>
              <a:rPr lang="uk-UA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у 2014</a:t>
            </a:r>
            <a:r>
              <a:rPr lang="ru-RU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ru-RU" b="1" dirty="0" err="1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році</a:t>
            </a:r>
            <a:r>
              <a:rPr lang="ru-RU" b="1" dirty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(</a:t>
            </a:r>
            <a:r>
              <a:rPr lang="ru-RU" b="1" dirty="0" err="1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затвердж</a:t>
            </a:r>
            <a:r>
              <a:rPr lang="ru-RU" b="1" dirty="0" smtClean="0">
                <a:solidFill>
                  <a:srgbClr val="0097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.)</a:t>
            </a:r>
            <a:endParaRPr lang="uk-UA" b="1" dirty="0">
              <a:solidFill>
                <a:srgbClr val="0097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988671" y="1206364"/>
            <a:ext cx="15485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ДОХОДИ</a:t>
            </a:r>
            <a:endParaRPr lang="uk-UA" sz="16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7449277" y="1206364"/>
            <a:ext cx="154854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ВИДАТКИ</a:t>
            </a:r>
            <a:endParaRPr lang="uk-UA" sz="1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328931" y="1560094"/>
            <a:ext cx="2028225" cy="5007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-70,6</a:t>
            </a:r>
            <a:endParaRPr lang="uk-UA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74"/>
          <a:stretch/>
        </p:blipFill>
        <p:spPr bwMode="auto">
          <a:xfrm>
            <a:off x="0" y="569410"/>
            <a:ext cx="9906000" cy="6050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3" name="Овал 52"/>
          <p:cNvSpPr/>
          <p:nvPr/>
        </p:nvSpPr>
        <p:spPr>
          <a:xfrm>
            <a:off x="9165469" y="6381750"/>
            <a:ext cx="553773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3</a:t>
            </a:r>
            <a:endParaRPr lang="uk-UA" sz="1600" dirty="0"/>
          </a:p>
        </p:txBody>
      </p:sp>
      <p:sp>
        <p:nvSpPr>
          <p:cNvPr id="2" name="Прямокутник 1"/>
          <p:cNvSpPr/>
          <p:nvPr/>
        </p:nvSpPr>
        <p:spPr>
          <a:xfrm>
            <a:off x="103188" y="4653136"/>
            <a:ext cx="196949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accent6"/>
                </a:solidFill>
              </a:rPr>
              <a:t>Плата за користування надрами</a:t>
            </a:r>
            <a:endParaRPr lang="uk-UA" sz="1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48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вмісту 2"/>
          <p:cNvSpPr>
            <a:spLocks noGrp="1"/>
          </p:cNvSpPr>
          <p:nvPr>
            <p:ph idx="1"/>
          </p:nvPr>
        </p:nvSpPr>
        <p:spPr>
          <a:xfrm>
            <a:off x="1114995" y="38646"/>
            <a:ext cx="8518525" cy="6540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Скорочення кількості податків і зборів</a:t>
            </a: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11113" y="709613"/>
            <a:ext cx="99314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3175" y="666908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088" name="TextBox 5"/>
          <p:cNvSpPr txBox="1">
            <a:spLocks noChangeArrowheads="1"/>
          </p:cNvSpPr>
          <p:nvPr/>
        </p:nvSpPr>
        <p:spPr bwMode="auto">
          <a:xfrm>
            <a:off x="11113" y="6777038"/>
            <a:ext cx="99314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46090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46092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93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Овал 16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4</a:t>
            </a:r>
            <a:endParaRPr lang="uk-UA" sz="1600" dirty="0"/>
          </a:p>
        </p:txBody>
      </p:sp>
      <p:sp>
        <p:nvSpPr>
          <p:cNvPr id="18" name="Округлений прямокутник 17"/>
          <p:cNvSpPr/>
          <p:nvPr/>
        </p:nvSpPr>
        <p:spPr>
          <a:xfrm>
            <a:off x="818622" y="1628800"/>
            <a:ext cx="3774339" cy="1512168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cs typeface="Arial" pitchFamily="34" charset="0"/>
              </a:rPr>
              <a:t>Діюча система оподаткування:</a:t>
            </a:r>
          </a:p>
          <a:p>
            <a:pPr algn="ctr"/>
            <a:endParaRPr lang="uk-UA" dirty="0">
              <a:solidFill>
                <a:srgbClr val="FF0000"/>
              </a:solidFill>
              <a:cs typeface="Arial" pitchFamily="34" charset="0"/>
            </a:endParaRPr>
          </a:p>
          <a:p>
            <a:pPr algn="ctr"/>
            <a:r>
              <a:rPr lang="uk-UA" sz="4000" b="1" dirty="0" smtClean="0">
                <a:solidFill>
                  <a:srgbClr val="FF0000"/>
                </a:solidFill>
                <a:cs typeface="Arial" pitchFamily="34" charset="0"/>
              </a:rPr>
              <a:t>22</a:t>
            </a:r>
            <a:endParaRPr lang="uk-UA" sz="40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9" name="Округлений прямокутник 18"/>
          <p:cNvSpPr/>
          <p:nvPr/>
        </p:nvSpPr>
        <p:spPr>
          <a:xfrm>
            <a:off x="5529065" y="4725144"/>
            <a:ext cx="3702331" cy="129614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i="1" dirty="0" smtClean="0">
                <a:solidFill>
                  <a:srgbClr val="002060"/>
                </a:solidFill>
                <a:cs typeface="Arial" pitchFamily="34" charset="0"/>
              </a:rPr>
              <a:t>Пропонується:</a:t>
            </a:r>
          </a:p>
          <a:p>
            <a:pPr algn="ctr"/>
            <a:endParaRPr lang="uk-UA" i="1" dirty="0">
              <a:solidFill>
                <a:srgbClr val="00B050"/>
              </a:solidFill>
              <a:cs typeface="Arial" pitchFamily="34" charset="0"/>
            </a:endParaRPr>
          </a:p>
          <a:p>
            <a:pPr algn="ctr"/>
            <a:r>
              <a:rPr lang="uk-UA" sz="4000" b="1" dirty="0" smtClean="0">
                <a:solidFill>
                  <a:srgbClr val="00B050"/>
                </a:solidFill>
                <a:cs typeface="Arial" pitchFamily="34" charset="0"/>
              </a:rPr>
              <a:t>9</a:t>
            </a:r>
            <a:r>
              <a:rPr lang="uk-UA" sz="4000" i="1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endParaRPr lang="uk-UA" sz="4000" i="1" dirty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20" name="Стрілка вправо 19"/>
          <p:cNvSpPr/>
          <p:nvPr/>
        </p:nvSpPr>
        <p:spPr>
          <a:xfrm rot="3350077">
            <a:off x="4247417" y="3382130"/>
            <a:ext cx="1696062" cy="1115353"/>
          </a:xfrm>
          <a:prstGeom prst="rightArrow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вмісту 2"/>
          <p:cNvSpPr>
            <a:spLocks noGrp="1"/>
          </p:cNvSpPr>
          <p:nvPr>
            <p:ph idx="1"/>
          </p:nvPr>
        </p:nvSpPr>
        <p:spPr>
          <a:xfrm>
            <a:off x="1114995" y="38646"/>
            <a:ext cx="8518525" cy="6540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Скорочення кількості податків і зборів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704528" y="908720"/>
            <a:ext cx="80946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sz="2800" dirty="0">
                <a:solidFill>
                  <a:schemeClr val="accent2">
                    <a:lumMod val="75000"/>
                  </a:schemeClr>
                </a:solidFill>
              </a:rPr>
              <a:t>СКАСОВУЮТЬСЯ</a:t>
            </a:r>
            <a:r>
              <a:rPr lang="uk-UA" sz="3200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</a:rPr>
              <a:t> 6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2400" b="1" dirty="0" smtClean="0">
                <a:solidFill>
                  <a:schemeClr val="accent2">
                    <a:lumMod val="75000"/>
                  </a:schemeClr>
                </a:solidFill>
              </a:rPr>
              <a:t>податків і зборів</a:t>
            </a:r>
            <a:endParaRPr lang="uk-UA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11113" y="709613"/>
            <a:ext cx="99314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3175" y="666908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088" name="TextBox 5"/>
          <p:cNvSpPr txBox="1">
            <a:spLocks noChangeArrowheads="1"/>
          </p:cNvSpPr>
          <p:nvPr/>
        </p:nvSpPr>
        <p:spPr bwMode="auto">
          <a:xfrm>
            <a:off x="11113" y="6777038"/>
            <a:ext cx="99314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46090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46092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093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2" name="Таблиця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998782"/>
              </p:ext>
            </p:extLst>
          </p:nvPr>
        </p:nvGraphicFramePr>
        <p:xfrm>
          <a:off x="103188" y="1556792"/>
          <a:ext cx="9694863" cy="4672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1980"/>
                <a:gridCol w="1152128"/>
                <a:gridCol w="1224136"/>
                <a:gridCol w="956619"/>
              </a:tblGrid>
              <a:tr h="1214413">
                <a:tc>
                  <a:txBody>
                    <a:bodyPr/>
                    <a:lstStyle/>
                    <a:p>
                      <a:pPr algn="ctr"/>
                      <a:endParaRPr lang="uk-UA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uk-UA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Прогнозні надходження</a:t>
                      </a:r>
                    </a:p>
                    <a:p>
                      <a:pPr algn="ctr" rtl="0" fontAlgn="t"/>
                      <a:r>
                        <a:rPr lang="uk-UA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2014 року </a:t>
                      </a:r>
                    </a:p>
                    <a:p>
                      <a:pPr algn="ctr" rtl="0" fontAlgn="t"/>
                      <a:r>
                        <a:rPr lang="uk-UA" sz="1200" b="1" i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(без Криму), </a:t>
                      </a:r>
                      <a:r>
                        <a:rPr lang="uk-UA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млрд.</a:t>
                      </a:r>
                      <a:r>
                        <a:rPr lang="uk-UA" sz="12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грн.</a:t>
                      </a:r>
                      <a:endParaRPr lang="uk-UA" sz="12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Питома вага в сумі податкових надходжень</a:t>
                      </a:r>
                    </a:p>
                    <a:p>
                      <a:pPr algn="ctr"/>
                      <a:r>
                        <a:rPr lang="uk-UA" sz="1200" b="1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(387,9</a:t>
                      </a:r>
                    </a:p>
                    <a:p>
                      <a:pPr algn="ctr"/>
                      <a:r>
                        <a:rPr lang="uk-UA" sz="1200" b="1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млрд. грн.), %</a:t>
                      </a:r>
                      <a:endParaRPr lang="uk-UA" sz="1200" b="1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Питома вага в ВВП                       </a:t>
                      </a:r>
                      <a:r>
                        <a:rPr lang="uk-UA" sz="1200" b="1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(1524,2 млрд. грн.), %</a:t>
                      </a:r>
                      <a:endParaRPr lang="uk-UA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06" marR="84406" anchor="ctr"/>
                </a:tc>
              </a:tr>
              <a:tr h="574674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за провадження деяких видів підприємницької діяльності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 </a:t>
                      </a:r>
                      <a:r>
                        <a:rPr lang="en-US" sz="1400" i="1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(</a:t>
                      </a:r>
                      <a:r>
                        <a:rPr lang="uk-UA" sz="1400" i="1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сплачують 123 тис платників</a:t>
                      </a:r>
                      <a:r>
                        <a:rPr lang="en-US" sz="1400" i="1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)</a:t>
                      </a:r>
                      <a:endParaRPr lang="uk-UA" sz="14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0,5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rgbClr val="002060"/>
                          </a:solidFill>
                        </a:rPr>
                        <a:t>0,1</a:t>
                      </a:r>
                      <a:endParaRPr lang="uk-UA" sz="14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0,03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574674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у вигляді цільової надбавки до діючого тарифу на природний газ для споживачів усіх форм власності (з 01.01.2016)</a:t>
                      </a:r>
                      <a:endParaRPr lang="uk-UA" sz="14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2,1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rgbClr val="002060"/>
                          </a:solidFill>
                        </a:rPr>
                        <a:t>0,5</a:t>
                      </a:r>
                      <a:endParaRPr lang="uk-UA" sz="14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0,14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948607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Рентна плата за транспортування нафти і нафтопродуктів магістральними нафтопроводами та нафтопродуктоводами, транзитне транспортування трубопроводами природного газу та аміаку територією України (з 01.01.2016)</a:t>
                      </a:r>
                      <a:endParaRPr lang="uk-UA" sz="14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1,7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rgbClr val="002060"/>
                          </a:solidFill>
                        </a:rPr>
                        <a:t>0,4</a:t>
                      </a:r>
                      <a:endParaRPr lang="uk-UA" sz="14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0,11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32706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за місця для паркування транспортних засобів</a:t>
                      </a:r>
                      <a:endParaRPr lang="uk-UA" sz="14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0,06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rgbClr val="002060"/>
                          </a:solidFill>
                        </a:rPr>
                        <a:t>0,02</a:t>
                      </a:r>
                      <a:endParaRPr lang="uk-UA" sz="14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0,004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32706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Туристичний збір</a:t>
                      </a:r>
                      <a:endParaRPr lang="uk-UA" sz="14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0,03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rgbClr val="002060"/>
                          </a:solidFill>
                        </a:rPr>
                        <a:t>0,01</a:t>
                      </a:r>
                      <a:endParaRPr lang="uk-UA" sz="14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0,002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47464">
                <a:tc>
                  <a:txBody>
                    <a:bodyPr/>
                    <a:lstStyle/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rgbClr val="002060"/>
                          </a:solidFill>
                          <a:cs typeface="Arial" pitchFamily="34" charset="0"/>
                        </a:rPr>
                        <a:t>Збір на розвиток виноградарства, садівництва і хмелярства</a:t>
                      </a:r>
                      <a:endParaRPr lang="uk-UA" sz="1400" dirty="0"/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1,1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rgbClr val="002060"/>
                          </a:solidFill>
                        </a:rPr>
                        <a:t>0,3</a:t>
                      </a:r>
                      <a:endParaRPr lang="uk-UA" sz="1400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002060"/>
                          </a:solidFill>
                        </a:rPr>
                        <a:t>0,07</a:t>
                      </a:r>
                      <a:endParaRPr lang="uk-UA" sz="1400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/>
                </a:tc>
              </a:tr>
              <a:tr h="34746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uk-UA" sz="14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РАЗОМ</a:t>
                      </a:r>
                      <a:endParaRPr lang="uk-UA" sz="14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5,49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i="1" dirty="0" smtClean="0">
                          <a:solidFill>
                            <a:srgbClr val="002060"/>
                          </a:solidFill>
                        </a:rPr>
                        <a:t>1,4</a:t>
                      </a:r>
                      <a:endParaRPr lang="uk-UA" sz="14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002060"/>
                          </a:solidFill>
                        </a:rPr>
                        <a:t>0,36</a:t>
                      </a:r>
                      <a:endParaRPr lang="uk-UA" sz="1400" b="1" dirty="0">
                        <a:solidFill>
                          <a:srgbClr val="002060"/>
                        </a:solidFill>
                      </a:endParaRPr>
                    </a:p>
                  </a:txBody>
                  <a:tcPr marL="84406" marR="84406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3" name="Овал 12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5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656160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Місце для вмісту 2"/>
          <p:cNvSpPr>
            <a:spLocks noGrp="1"/>
          </p:cNvSpPr>
          <p:nvPr>
            <p:ph idx="1"/>
          </p:nvPr>
        </p:nvSpPr>
        <p:spPr>
          <a:xfrm>
            <a:off x="1023937" y="44624"/>
            <a:ext cx="8537575" cy="57050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Скорочення кількості податків і зборів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746447" y="836712"/>
            <a:ext cx="8455025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ТРАНСФОРМУЮТЬСЯ</a:t>
            </a:r>
            <a:r>
              <a:rPr lang="uk-UA" sz="32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uk-UA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13</a:t>
            </a:r>
            <a:r>
              <a:rPr lang="uk-UA" sz="2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подібних податків - у </a:t>
            </a:r>
            <a:r>
              <a:rPr lang="uk-UA" sz="32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cxnSp>
        <p:nvCxnSpPr>
          <p:cNvPr id="24" name="Пряма сполучна лінія 23"/>
          <p:cNvCxnSpPr/>
          <p:nvPr/>
        </p:nvCxnSpPr>
        <p:spPr>
          <a:xfrm flipV="1">
            <a:off x="-33338" y="671513"/>
            <a:ext cx="9939338" cy="222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Пряма сполучна лінія 24"/>
          <p:cNvCxnSpPr/>
          <p:nvPr/>
        </p:nvCxnSpPr>
        <p:spPr>
          <a:xfrm>
            <a:off x="0" y="6669088"/>
            <a:ext cx="9906000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7126" name="TextBox 5"/>
          <p:cNvSpPr txBox="1">
            <a:spLocks noChangeArrowheads="1"/>
          </p:cNvSpPr>
          <p:nvPr/>
        </p:nvSpPr>
        <p:spPr bwMode="auto">
          <a:xfrm>
            <a:off x="0" y="6777038"/>
            <a:ext cx="9906000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47128" name="Групувати 8"/>
          <p:cNvGrpSpPr>
            <a:grpSpLocks/>
          </p:cNvGrpSpPr>
          <p:nvPr/>
        </p:nvGrpSpPr>
        <p:grpSpPr bwMode="auto">
          <a:xfrm>
            <a:off x="103188" y="-30163"/>
            <a:ext cx="820737" cy="755651"/>
            <a:chOff x="1331640" y="3599148"/>
            <a:chExt cx="756084" cy="756084"/>
          </a:xfrm>
        </p:grpSpPr>
        <p:pic>
          <p:nvPicPr>
            <p:cNvPr id="4713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13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6" name="Таблиця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723430"/>
              </p:ext>
            </p:extLst>
          </p:nvPr>
        </p:nvGraphicFramePr>
        <p:xfrm>
          <a:off x="200472" y="1556797"/>
          <a:ext cx="9597578" cy="5224304"/>
        </p:xfrm>
        <a:graphic>
          <a:graphicData uri="http://schemas.openxmlformats.org/drawingml/2006/table">
            <a:tbl>
              <a:tblPr/>
              <a:tblGrid>
                <a:gridCol w="5664145"/>
                <a:gridCol w="1730710"/>
                <a:gridCol w="2202723"/>
              </a:tblGrid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Акцизний податок</a:t>
                      </a: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Акцизний</a:t>
                      </a:r>
                    </a:p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</a:t>
                      </a: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Екологічний податок (з палива)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13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у вигляді цільової надбавки до діючого тарифу на електричну та теплову енергію</a:t>
                      </a: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uk-UA" sz="1100" b="0" i="0" u="none" strike="noStrike" dirty="0">
                        <a:solidFill>
                          <a:srgbClr val="17375E"/>
                        </a:solidFill>
                        <a:effectLst/>
                        <a:latin typeface="Calibri"/>
                      </a:endParaRPr>
                    </a:p>
                  </a:txBody>
                  <a:tcPr marL="7645" marR="7645" marT="76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868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першу реєстрацію транспортного засобу</a:t>
                      </a: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endParaRPr lang="uk-UA" sz="1400" noProof="0" dirty="0">
                        <a:solidFill>
                          <a:srgbClr val="002060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Екологічний </a:t>
                      </a: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(крім палива)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Екологічний</a:t>
                      </a:r>
                    </a:p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</a:t>
                      </a: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l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Плата за користування надрами</a:t>
                      </a: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Рентна плата</a:t>
                      </a: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користування радіочастотним ресурсом України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493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спеціальне використання води 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05493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Збір за спеціальне використання лісових ресурсів 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1" u="none" strike="noStrike" noProof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1" i="1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на нерухоме майно, відмінне  від земельної ділянки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 на</a:t>
                      </a:r>
                    </a:p>
                    <a:p>
                      <a:pPr marL="36000" marR="0" indent="0" algn="ctr" defTabSz="1042872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нерухоме майно</a:t>
                      </a: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Плата за землю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6000" algn="just" rtl="0" fontAlgn="ctr"/>
                      <a:endParaRPr lang="uk-UA" sz="1000" b="0" i="0" u="none" strike="noStrike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10016" marR="1001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algn="just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uk-UA" sz="1400" b="0" i="0" u="none" strike="noStrike" noProof="0" dirty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Єдиний податок</a:t>
                      </a: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algn="ctr" rtl="0" font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uk-UA" sz="1400" b="0" i="0" u="none" strike="noStrike" noProof="0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Єдиний</a:t>
                      </a:r>
                    </a:p>
                    <a:p>
                      <a:pPr marL="36000"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18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податок</a:t>
                      </a:r>
                      <a:endParaRPr lang="uk-UA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69829">
                <a:tc>
                  <a:txBody>
                    <a:bodyPr/>
                    <a:lstStyle/>
                    <a:p>
                      <a:pPr marL="3600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Фіксований сільськогосподарський податок </a:t>
                      </a:r>
                      <a:endParaRPr lang="uk-UA" sz="1400" b="0" i="0" u="none" strike="noStrike" noProof="0" dirty="0">
                        <a:solidFill>
                          <a:srgbClr val="00206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10017" marR="10017" marT="490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36000" algn="just" rtl="0" fontAlgn="ctr"/>
                      <a:endParaRPr lang="uk-UA" sz="1000" b="0" i="0" u="none" strike="noStrike" dirty="0">
                        <a:solidFill>
                          <a:srgbClr val="17375E"/>
                        </a:solidFill>
                        <a:effectLst/>
                        <a:latin typeface="+mn-lt"/>
                      </a:endParaRPr>
                    </a:p>
                  </a:txBody>
                  <a:tcPr marL="10016" marR="10016" marT="4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7" name="Стрілка вправо 26"/>
          <p:cNvSpPr/>
          <p:nvPr/>
        </p:nvSpPr>
        <p:spPr>
          <a:xfrm>
            <a:off x="5961112" y="1403550"/>
            <a:ext cx="1490740" cy="1593402"/>
          </a:xfrm>
          <a:prstGeom prst="rightArrow">
            <a:avLst>
              <a:gd name="adj1" fmla="val 76665"/>
              <a:gd name="adj2" fmla="val 28218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8" name="Стрілка вправо 27"/>
          <p:cNvSpPr/>
          <p:nvPr/>
        </p:nvSpPr>
        <p:spPr>
          <a:xfrm>
            <a:off x="5961112" y="2996952"/>
            <a:ext cx="1584175" cy="792088"/>
          </a:xfrm>
          <a:prstGeom prst="rightArrow">
            <a:avLst>
              <a:gd name="adj1" fmla="val 76665"/>
              <a:gd name="adj2" fmla="val 35714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Стрілка вправо 28"/>
          <p:cNvSpPr/>
          <p:nvPr/>
        </p:nvSpPr>
        <p:spPr>
          <a:xfrm>
            <a:off x="5961112" y="3861048"/>
            <a:ext cx="1573373" cy="1368152"/>
          </a:xfrm>
          <a:prstGeom prst="rightArrow">
            <a:avLst>
              <a:gd name="adj1" fmla="val 76665"/>
              <a:gd name="adj2" fmla="val 42231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Стрілка вправо 29"/>
          <p:cNvSpPr/>
          <p:nvPr/>
        </p:nvSpPr>
        <p:spPr>
          <a:xfrm>
            <a:off x="5961112" y="5301208"/>
            <a:ext cx="1573373" cy="739647"/>
          </a:xfrm>
          <a:prstGeom prst="rightArrow">
            <a:avLst>
              <a:gd name="adj1" fmla="val 76665"/>
              <a:gd name="adj2" fmla="val 58481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Стрілка вправо 31"/>
          <p:cNvSpPr/>
          <p:nvPr/>
        </p:nvSpPr>
        <p:spPr>
          <a:xfrm>
            <a:off x="5961111" y="6145737"/>
            <a:ext cx="1573373" cy="739647"/>
          </a:xfrm>
          <a:prstGeom prst="rightArrow">
            <a:avLst>
              <a:gd name="adj1" fmla="val 76665"/>
              <a:gd name="adj2" fmla="val 56840"/>
            </a:avLst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Овал 32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6</a:t>
            </a:r>
            <a:endParaRPr lang="uk-UA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Місце для вмісту 2"/>
          <p:cNvSpPr>
            <a:spLocks noGrp="1"/>
          </p:cNvSpPr>
          <p:nvPr>
            <p:ph idx="1"/>
          </p:nvPr>
        </p:nvSpPr>
        <p:spPr>
          <a:xfrm>
            <a:off x="1167953" y="44624"/>
            <a:ext cx="8537575" cy="649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Реформування податку на прибуток</a:t>
            </a: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-33338" y="69373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-33338" y="666908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8136" name="TextBox 5"/>
          <p:cNvSpPr txBox="1">
            <a:spLocks noChangeArrowheads="1"/>
          </p:cNvSpPr>
          <p:nvPr/>
        </p:nvSpPr>
        <p:spPr bwMode="auto">
          <a:xfrm>
            <a:off x="-33338" y="6777038"/>
            <a:ext cx="9939338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 dirty="0">
              <a:latin typeface="Calibri" pitchFamily="34" charset="0"/>
            </a:endParaRPr>
          </a:p>
        </p:txBody>
      </p:sp>
      <p:grpSp>
        <p:nvGrpSpPr>
          <p:cNvPr id="48138" name="Групувати 8"/>
          <p:cNvGrpSpPr>
            <a:grpSpLocks/>
          </p:cNvGrpSpPr>
          <p:nvPr/>
        </p:nvGrpSpPr>
        <p:grpSpPr bwMode="auto">
          <a:xfrm>
            <a:off x="103188" y="-30163"/>
            <a:ext cx="754062" cy="755651"/>
            <a:chOff x="1331640" y="3599148"/>
            <a:chExt cx="756084" cy="756084"/>
          </a:xfrm>
        </p:grpSpPr>
        <p:pic>
          <p:nvPicPr>
            <p:cNvPr id="4814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Овал 10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7</a:t>
            </a:r>
            <a:endParaRPr lang="uk-UA" sz="1600" dirty="0"/>
          </a:p>
        </p:txBody>
      </p:sp>
      <p:sp>
        <p:nvSpPr>
          <p:cNvPr id="12" name="Прямокутник 11"/>
          <p:cNvSpPr/>
          <p:nvPr/>
        </p:nvSpPr>
        <p:spPr>
          <a:xfrm>
            <a:off x="296562" y="801042"/>
            <a:ext cx="9408966" cy="5796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Єдиний облік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на стандартах фінансової звітності</a:t>
            </a:r>
            <a:endParaRPr lang="uk-UA" sz="2000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База оподаткування: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фінансовий результат визначений за стандартами фінансової звітності, скоригований на обмежену кількість податкових різниць.</a:t>
            </a:r>
            <a:endParaRPr lang="uk-UA" sz="2000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Кількість податковий різниць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скорочується </a:t>
            </a: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 3 </a:t>
            </a:r>
            <a:r>
              <a:rPr lang="uk-UA" sz="2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20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амортизація</a:t>
            </a:r>
            <a:r>
              <a:rPr lang="uk-UA" sz="20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резерви</a:t>
            </a:r>
            <a:r>
              <a:rPr lang="uk-UA" sz="20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фінансові операції)</a:t>
            </a:r>
            <a:endParaRPr lang="uk-UA" sz="2000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Застосування </a:t>
            </a:r>
            <a:r>
              <a:rPr lang="uk-UA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податкових різниць лише великими підприємствами.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Податкові різниці визначатимуть 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платники податку на прибуток, 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що мають 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дохід 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більше 20 млн.</a:t>
            </a:r>
            <a:r>
              <a:rPr lang="en-US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грн. на 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рік, або 5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% від загальної кількості 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платників.</a:t>
            </a:r>
          </a:p>
          <a:p>
            <a:pPr marL="0" indent="0" algn="just" eaLnBrk="1" hangingPunct="1">
              <a:spcBef>
                <a:spcPts val="600"/>
              </a:spcBef>
              <a:buFont typeface="Arial" charset="0"/>
              <a:buNone/>
              <a:defRPr/>
            </a:pPr>
            <a:r>
              <a:rPr lang="uk-UA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Пропонується збільшувати фінансовий результат 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суму </a:t>
            </a:r>
            <a:b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 </a:t>
            </a:r>
            <a:r>
              <a:rPr lang="ru-RU" sz="2000" b="1" u="sng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відсотків</a:t>
            </a:r>
            <a:r>
              <a:rPr lang="ru-RU" sz="20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u="sng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вартості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товарів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робіт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послуг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придбаних</a:t>
            </a:r>
            <a:r>
              <a:rPr lang="ru-RU" sz="2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у:</a:t>
            </a: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платників єдиного податку першої – третьої груп</a:t>
            </a:r>
            <a:r>
              <a:rPr lang="uk-UA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неприбуткових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установ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організацій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крім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бюджетних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установ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algn="just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нерезидентів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зареєстровані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 державах (на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територіях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з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низькими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ставками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оподаткування</a:t>
            </a:r>
            <a:r>
              <a:rPr lang="ru-RU" sz="2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прибутку</a:t>
            </a:r>
            <a:r>
              <a:rPr lang="ru-RU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spcBef>
                <a:spcPts val="0"/>
              </a:spcBef>
              <a:defRPr/>
            </a:pPr>
            <a:r>
              <a:rPr lang="ru-RU" sz="1600" b="1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Обмеження</a:t>
            </a:r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застосовуються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якщо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сума таких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витрат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підтверджується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платником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податків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через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механізм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трансфертного </a:t>
            </a:r>
            <a:r>
              <a:rPr lang="ru-RU" sz="16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ціноутворення</a:t>
            </a:r>
            <a:r>
              <a:rPr lang="ru-RU" sz="1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uk-UA" sz="16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7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Місце для вмісту 2"/>
          <p:cNvSpPr>
            <a:spLocks noGrp="1"/>
          </p:cNvSpPr>
          <p:nvPr>
            <p:ph idx="1"/>
          </p:nvPr>
        </p:nvSpPr>
        <p:spPr>
          <a:xfrm>
            <a:off x="1167953" y="44624"/>
            <a:ext cx="8537575" cy="6492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Реформування податку на прибуток</a:t>
            </a:r>
          </a:p>
        </p:txBody>
      </p:sp>
      <p:cxnSp>
        <p:nvCxnSpPr>
          <p:cNvPr id="7" name="Пряма сполучна лінія 6"/>
          <p:cNvCxnSpPr/>
          <p:nvPr/>
        </p:nvCxnSpPr>
        <p:spPr>
          <a:xfrm>
            <a:off x="-33338" y="69373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-33338" y="6669088"/>
            <a:ext cx="9939338" cy="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8136" name="TextBox 5"/>
          <p:cNvSpPr txBox="1">
            <a:spLocks noChangeArrowheads="1"/>
          </p:cNvSpPr>
          <p:nvPr/>
        </p:nvSpPr>
        <p:spPr bwMode="auto">
          <a:xfrm>
            <a:off x="-33338" y="6777038"/>
            <a:ext cx="9939338" cy="1079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uk-UA" sz="100">
              <a:latin typeface="Calibri" pitchFamily="34" charset="0"/>
            </a:endParaRPr>
          </a:p>
        </p:txBody>
      </p:sp>
      <p:grpSp>
        <p:nvGrpSpPr>
          <p:cNvPr id="48138" name="Групувати 8"/>
          <p:cNvGrpSpPr>
            <a:grpSpLocks/>
          </p:cNvGrpSpPr>
          <p:nvPr/>
        </p:nvGrpSpPr>
        <p:grpSpPr bwMode="auto">
          <a:xfrm>
            <a:off x="103188" y="-30163"/>
            <a:ext cx="754062" cy="755651"/>
            <a:chOff x="1331640" y="3599148"/>
            <a:chExt cx="756084" cy="756084"/>
          </a:xfrm>
        </p:grpSpPr>
        <p:pic>
          <p:nvPicPr>
            <p:cNvPr id="48140" name="Picture 2" descr="http://i.i.ua/photo/images/pic/3/0/1469703_313d8fc5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640" y="3599148"/>
              <a:ext cx="756084" cy="7560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41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5532" y="3775577"/>
              <a:ext cx="368300" cy="403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2"/>
          <p:cNvSpPr txBox="1"/>
          <p:nvPr/>
        </p:nvSpPr>
        <p:spPr>
          <a:xfrm>
            <a:off x="194472" y="980728"/>
            <a:ext cx="9517057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uk-UA"/>
            </a:defPPr>
            <a:lvl1pPr marL="434250" indent="0" algn="just">
              <a:spcBef>
                <a:spcPts val="600"/>
              </a:spcBef>
              <a:buFont typeface="Wingdings" pitchFamily="2" charset="2"/>
              <a:buNone/>
              <a:defRPr sz="32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uk-UA" sz="2000" dirty="0" smtClean="0"/>
              <a:t>Податкові різниці визначатимуть платники податку на прибуток, що мають дохід </a:t>
            </a:r>
            <a:r>
              <a:rPr lang="uk-UA" sz="2000" b="1" dirty="0" smtClean="0"/>
              <a:t>більше 20 млн.</a:t>
            </a:r>
            <a:r>
              <a:rPr lang="en-US" sz="2000" b="1" dirty="0" smtClean="0"/>
              <a:t> </a:t>
            </a:r>
            <a:r>
              <a:rPr lang="uk-UA" sz="2000" b="1" dirty="0" smtClean="0"/>
              <a:t>грн. </a:t>
            </a:r>
            <a:r>
              <a:rPr lang="uk-UA" sz="2000" dirty="0" smtClean="0"/>
              <a:t>на рік</a:t>
            </a:r>
            <a:endParaRPr lang="uk-UA" sz="2000" dirty="0"/>
          </a:p>
        </p:txBody>
      </p:sp>
      <p:sp>
        <p:nvSpPr>
          <p:cNvPr id="15" name="Місце для вмісту 2"/>
          <p:cNvSpPr txBox="1">
            <a:spLocks/>
          </p:cNvSpPr>
          <p:nvPr/>
        </p:nvSpPr>
        <p:spPr bwMode="auto">
          <a:xfrm>
            <a:off x="2008402" y="1988840"/>
            <a:ext cx="5889196" cy="145110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buFont typeface="Arial" charset="0"/>
              <a:buNone/>
              <a:defRPr/>
            </a:pPr>
            <a:r>
              <a:rPr lang="uk-UA" sz="3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Платники податку на прибуток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uk-UA" sz="2000" b="1" dirty="0" smtClean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rPr>
              <a:t>340 тис. осіб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6600" y="4349224"/>
            <a:ext cx="3935116" cy="196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323 тис. осіб (95%)</a:t>
            </a:r>
          </a:p>
          <a:p>
            <a:pPr algn="ctr"/>
            <a:endParaRPr lang="uk-UA" dirty="0" smtClean="0">
              <a:solidFill>
                <a:schemeClr val="tx2"/>
              </a:solidFill>
            </a:endParaRPr>
          </a:p>
          <a:p>
            <a:pPr algn="ctr"/>
            <a:r>
              <a:rPr lang="uk-UA" dirty="0" smtClean="0">
                <a:solidFill>
                  <a:schemeClr val="tx2"/>
                </a:solidFill>
              </a:rPr>
              <a:t>ФІНАНСОВИЙ </a:t>
            </a:r>
            <a:r>
              <a:rPr lang="uk-UA" dirty="0">
                <a:solidFill>
                  <a:schemeClr val="tx2"/>
                </a:solidFill>
              </a:rPr>
              <a:t>РЕЗУЛЬТАТ </a:t>
            </a:r>
          </a:p>
          <a:p>
            <a:pPr algn="ctr"/>
            <a:r>
              <a:rPr lang="uk-UA" dirty="0">
                <a:solidFill>
                  <a:schemeClr val="tx2"/>
                </a:solidFill>
              </a:rPr>
              <a:t>ДО </a:t>
            </a:r>
            <a:r>
              <a:rPr lang="uk-UA" dirty="0" smtClean="0">
                <a:solidFill>
                  <a:schemeClr val="tx2"/>
                </a:solidFill>
              </a:rPr>
              <a:t>ОПОДАТКУВАННЯ</a:t>
            </a:r>
          </a:p>
          <a:p>
            <a:pPr algn="ctr"/>
            <a:r>
              <a:rPr lang="uk-UA" b="1" dirty="0" smtClean="0">
                <a:solidFill>
                  <a:schemeClr val="tx2"/>
                </a:solidFill>
              </a:rPr>
              <a:t>БЕЗ КОРИГУВАННЯ</a:t>
            </a:r>
          </a:p>
          <a:p>
            <a:pPr algn="ctr"/>
            <a:r>
              <a:rPr lang="uk-UA" b="1" dirty="0" smtClean="0">
                <a:solidFill>
                  <a:schemeClr val="tx2"/>
                </a:solidFill>
              </a:rPr>
              <a:t>НА ПОДАТКОВІ РІЗНИЦІ </a:t>
            </a:r>
            <a:endParaRPr lang="uk-UA" b="1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61905" y="4349918"/>
            <a:ext cx="3479863" cy="196977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uk-UA" sz="3200" b="1" dirty="0">
                <a:solidFill>
                  <a:srgbClr val="FF0000"/>
                </a:solidFill>
              </a:rPr>
              <a:t>17 тис. осіб (5%)</a:t>
            </a:r>
          </a:p>
          <a:p>
            <a:pPr algn="ctr"/>
            <a:endParaRPr lang="uk-UA" dirty="0" smtClean="0">
              <a:solidFill>
                <a:schemeClr val="tx2"/>
              </a:solidFill>
            </a:endParaRPr>
          </a:p>
          <a:p>
            <a:pPr algn="ctr"/>
            <a:r>
              <a:rPr lang="uk-UA" dirty="0" smtClean="0">
                <a:solidFill>
                  <a:schemeClr val="tx2"/>
                </a:solidFill>
              </a:rPr>
              <a:t>ФІНАНСОВИЙ РЕЗУЛЬТАТ </a:t>
            </a:r>
          </a:p>
          <a:p>
            <a:pPr algn="ctr"/>
            <a:r>
              <a:rPr lang="uk-UA" dirty="0" smtClean="0">
                <a:solidFill>
                  <a:schemeClr val="tx2"/>
                </a:solidFill>
              </a:rPr>
              <a:t>ДО ОПОДАТКУВАННЯ </a:t>
            </a:r>
          </a:p>
          <a:p>
            <a:pPr algn="ctr"/>
            <a:r>
              <a:rPr lang="uk-UA" b="1" dirty="0" smtClean="0">
                <a:solidFill>
                  <a:schemeClr val="tx2"/>
                </a:solidFill>
              </a:rPr>
              <a:t>СКОРИГОВАНИЙ</a:t>
            </a:r>
          </a:p>
          <a:p>
            <a:pPr algn="ctr"/>
            <a:r>
              <a:rPr lang="uk-UA" b="1" dirty="0" smtClean="0">
                <a:solidFill>
                  <a:schemeClr val="tx2"/>
                </a:solidFill>
              </a:rPr>
              <a:t>НА ПОДАТКОВІ РІЗНИЦІ </a:t>
            </a:r>
            <a:endParaRPr lang="uk-UA" b="1" dirty="0"/>
          </a:p>
        </p:txBody>
      </p:sp>
      <p:cxnSp>
        <p:nvCxnSpPr>
          <p:cNvPr id="18" name="Пряма зі стрілкою 17"/>
          <p:cNvCxnSpPr>
            <a:stCxn id="15" idx="2"/>
            <a:endCxn id="16" idx="0"/>
          </p:cNvCxnSpPr>
          <p:nvPr/>
        </p:nvCxnSpPr>
        <p:spPr>
          <a:xfrm flipH="1">
            <a:off x="2584158" y="3439948"/>
            <a:ext cx="2368842" cy="9092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зі стрілкою 18"/>
          <p:cNvCxnSpPr>
            <a:stCxn id="15" idx="2"/>
            <a:endCxn id="17" idx="0"/>
          </p:cNvCxnSpPr>
          <p:nvPr/>
        </p:nvCxnSpPr>
        <p:spPr>
          <a:xfrm>
            <a:off x="4953000" y="3439948"/>
            <a:ext cx="2648837" cy="909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9244013" y="6381750"/>
            <a:ext cx="554037" cy="47625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600" dirty="0" smtClean="0"/>
              <a:t>8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6570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3870</TotalTime>
  <Words>2826</Words>
  <Application>Microsoft Office PowerPoint</Application>
  <PresentationFormat>Лист A4 (210x297 мм)</PresentationFormat>
  <Paragraphs>497</Paragraphs>
  <Slides>29</Slides>
  <Notes>19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1" baseType="lpstr">
      <vt:lpstr>Тема Office</vt:lpstr>
      <vt:lpstr>Диаграмма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Вплив на дохід зміни ставок плати за надра, ціни на газ для промисловості, як бази оподаткування, та застосування понижуючого коефіцієнту для нових свердловин   від видобутку 1 тис.куб.м газу з покладів, що розташовані на глибині до 5000 м</vt:lpstr>
      <vt:lpstr>Вплив на дохід зміни ставок плати за надра,  ціни на газ для промисловості, як бази оподаткування, та застосування понижуючого коефіцієнту для нових свердловин   від видобутку 1 тис.куб.м газу з покладів, що розташовані на глибині понад 5000 м</vt:lpstr>
      <vt:lpstr>Презентация PowerPoint</vt:lpstr>
      <vt:lpstr>Презентация PowerPoint</vt:lpstr>
      <vt:lpstr>Великі  с/г підприємства, які знаходяться на спецрежимі по ПДВ </vt:lpstr>
      <vt:lpstr>Презентация PowerPoint</vt:lpstr>
      <vt:lpstr>Презентация PowerPoint</vt:lpstr>
    </vt:vector>
  </TitlesOfParts>
  <Company>Minfin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Користувач Windows</dc:creator>
  <cp:lastModifiedBy>Дмитрий</cp:lastModifiedBy>
  <cp:revision>259</cp:revision>
  <cp:lastPrinted>2014-12-13T10:44:50Z</cp:lastPrinted>
  <dcterms:created xsi:type="dcterms:W3CDTF">2012-03-17T09:03:00Z</dcterms:created>
  <dcterms:modified xsi:type="dcterms:W3CDTF">2014-12-15T19:32:53Z</dcterms:modified>
</cp:coreProperties>
</file>